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23"/>
    <p:restoredTop sz="96327"/>
  </p:normalViewPr>
  <p:slideViewPr>
    <p:cSldViewPr snapToGrid="0">
      <p:cViewPr varScale="1">
        <p:scale>
          <a:sx n="123" d="100"/>
          <a:sy n="123" d="100"/>
        </p:scale>
        <p:origin x="200"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A18DD9-A08C-35AF-2A10-4A8D09690BC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EBF8901-6848-48F1-FE46-DB6E2DD16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9829041-2F5A-D97E-BEC4-B2E1B55F40D6}"/>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id="{04B4EE7A-DDDC-6D43-08D1-53EEE00DB2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2B00EB-F71D-2D24-1FBC-36E145B2E41F}"/>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334235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541F28-A9C0-ECAD-F1F6-56E50D5B273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8FC9FED-C2EA-CEFE-9038-E9CC0000DB2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DD92FA7-E4F5-3CAB-30C8-62AB6F126426}"/>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id="{D42FFF62-11B1-B87D-5769-9A1B259C5A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9B7086-8A57-511F-9A6E-80EE20316163}"/>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394749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A5F5DA0-3D48-F1F1-EC9E-B87E8DAC3A2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8FDE049-BDA1-4D72-89B7-0101C70D4AC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B27AF2-0099-A03A-57B8-00D7B29E6DCE}"/>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id="{E9830C32-BE8D-C622-08D1-2013FF45F5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DE90F5F-54E4-9476-092B-6A7BCD4984D9}"/>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89699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A2A412-B019-4F1A-479A-930E826E7FB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878496E-BD81-0282-5645-707740075B6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B447C5-ECEB-D6BA-C8D8-584006D744D9}"/>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id="{935BADD8-382D-CD98-C403-6384D39EC4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5A134F-BD31-A3E3-9579-D10EE55DEECF}"/>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183788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FFE8C-D388-E36D-57A5-B20765B3E87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6F45EC7-8247-4537-8F1E-8C962E40D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E4E3534-2115-5683-4C3C-227EFF9E75B3}"/>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id="{C0948D9B-FB95-D8CA-D67B-7E3D6FB90B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1613993-14DB-C1CC-88CB-A951BE95B798}"/>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174804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FBD07-14CB-C665-665A-7E1B7107727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F965B16-CF00-324E-3B80-A93307D3F8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7042A38-6376-5BE9-7EF1-7F095EB4322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8D3B2D5-0FCA-2C52-28B8-7FA34B48854D}"/>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6" name="Нижний колонтитул 5">
            <a:extLst>
              <a:ext uri="{FF2B5EF4-FFF2-40B4-BE49-F238E27FC236}">
                <a16:creationId xmlns:a16="http://schemas.microsoft.com/office/drawing/2014/main" id="{8813AF74-985F-9BCF-6FC4-B76D8EB8478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DF357AF-F322-E784-F7A4-4B2C7907E562}"/>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29881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696BD6-39A0-C9FF-A05D-1C171D202CD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6695622-9D0F-CCB0-7D8A-B9329BA58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02BE41A-5C5D-A5A4-BDAE-99A1E58EDFF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E8CA3E5-10D9-DD63-5A1B-FD18B8870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82EDA05-F12A-3145-7608-B9C01DCDDBA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0F59EB4-BA87-D4AB-8345-D43EEE48E558}"/>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8" name="Нижний колонтитул 7">
            <a:extLst>
              <a:ext uri="{FF2B5EF4-FFF2-40B4-BE49-F238E27FC236}">
                <a16:creationId xmlns:a16="http://schemas.microsoft.com/office/drawing/2014/main" id="{52D8C8B0-5144-1A74-4D4B-8EB3D022482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AF5C4DD-5B71-6ABD-9483-D85B03290159}"/>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338636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29C9F-FCA3-D901-ABE2-11CC7D58EF3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B8FCDD2-9694-A777-19E0-4BC688D8CA66}"/>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4" name="Нижний колонтитул 3">
            <a:extLst>
              <a:ext uri="{FF2B5EF4-FFF2-40B4-BE49-F238E27FC236}">
                <a16:creationId xmlns:a16="http://schemas.microsoft.com/office/drawing/2014/main" id="{CDC55B7C-00A4-634B-A5E9-3B828AB87B3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124AB6E-54A3-5108-718D-C2C73162AD99}"/>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227202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304A4C2-D19D-BB1B-C504-1A98CE8643D8}"/>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3" name="Нижний колонтитул 2">
            <a:extLst>
              <a:ext uri="{FF2B5EF4-FFF2-40B4-BE49-F238E27FC236}">
                <a16:creationId xmlns:a16="http://schemas.microsoft.com/office/drawing/2014/main" id="{665C0B4A-7D72-9F2A-6D5F-857F1464963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DFD615C-9980-9A20-9485-85CA75DA6B1C}"/>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412641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0CB77B-8229-04C5-E962-75EE073A904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16BE27B-734A-391F-C3D1-411AB29FB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AE003ED-CFB7-A887-2833-DF5B3D6E6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0FB4D6-74E2-1EFD-C807-561DE847D1BE}"/>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6" name="Нижний колонтитул 5">
            <a:extLst>
              <a:ext uri="{FF2B5EF4-FFF2-40B4-BE49-F238E27FC236}">
                <a16:creationId xmlns:a16="http://schemas.microsoft.com/office/drawing/2014/main" id="{34B8C89F-2D1A-A095-85B9-F9311AA2E73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56D9325-ACCC-4952-6D10-8CC0DDECCE03}"/>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80825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89103-EA9C-1887-9205-C37DA981583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FB319DE-BCD1-B9C4-B591-700B8CB3A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51FB121-1B7F-4D03-9B7E-086E9680E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C9F5F6-D79C-8368-6018-331CAEF2EDAD}"/>
              </a:ext>
            </a:extLst>
          </p:cNvPr>
          <p:cNvSpPr>
            <a:spLocks noGrp="1"/>
          </p:cNvSpPr>
          <p:nvPr>
            <p:ph type="dt" sz="half" idx="10"/>
          </p:nvPr>
        </p:nvSpPr>
        <p:spPr/>
        <p:txBody>
          <a:bodyPr/>
          <a:lstStyle/>
          <a:p>
            <a:fld id="{7CF8C051-2412-DB46-A33D-5EB0AC6D92F9}" type="datetimeFigureOut">
              <a:rPr lang="ru-RU" smtClean="0"/>
              <a:t>01.12.2022</a:t>
            </a:fld>
            <a:endParaRPr lang="ru-RU"/>
          </a:p>
        </p:txBody>
      </p:sp>
      <p:sp>
        <p:nvSpPr>
          <p:cNvPr id="6" name="Нижний колонтитул 5">
            <a:extLst>
              <a:ext uri="{FF2B5EF4-FFF2-40B4-BE49-F238E27FC236}">
                <a16:creationId xmlns:a16="http://schemas.microsoft.com/office/drawing/2014/main" id="{B6D1CD1C-EA85-71A5-4679-3A4A84319D8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590FF5D-15A0-D09C-EDB0-F800911410A1}"/>
              </a:ext>
            </a:extLst>
          </p:cNvPr>
          <p:cNvSpPr>
            <a:spLocks noGrp="1"/>
          </p:cNvSpPr>
          <p:nvPr>
            <p:ph type="sldNum" sz="quarter" idx="12"/>
          </p:nvPr>
        </p:nvSpPr>
        <p:spPr/>
        <p:txBody>
          <a:bodyPr/>
          <a:lstStyle/>
          <a:p>
            <a:fld id="{D141D743-9D86-FD47-8A80-1D62E315FBBD}" type="slidenum">
              <a:rPr lang="ru-RU" smtClean="0"/>
              <a:t>‹#›</a:t>
            </a:fld>
            <a:endParaRPr lang="ru-RU"/>
          </a:p>
        </p:txBody>
      </p:sp>
    </p:spTree>
    <p:extLst>
      <p:ext uri="{BB962C8B-B14F-4D97-AF65-F5344CB8AC3E}">
        <p14:creationId xmlns:p14="http://schemas.microsoft.com/office/powerpoint/2010/main" val="213779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86C109-78D7-9A1D-6EA5-617A67BB4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C8C175F-0C2E-6758-4E63-00A47E2FF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CF886E-988D-0D93-DD51-53999E38F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8C051-2412-DB46-A33D-5EB0AC6D92F9}"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id="{B7ED5D42-6B49-AD9A-356F-BD43CDD3A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47DACA2-D43D-617C-2152-BD3F0093F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1D743-9D86-FD47-8A80-1D62E315FBBD}" type="slidenum">
              <a:rPr lang="ru-RU" smtClean="0"/>
              <a:t>‹#›</a:t>
            </a:fld>
            <a:endParaRPr lang="ru-RU"/>
          </a:p>
        </p:txBody>
      </p:sp>
    </p:spTree>
    <p:extLst>
      <p:ext uri="{BB962C8B-B14F-4D97-AF65-F5344CB8AC3E}">
        <p14:creationId xmlns:p14="http://schemas.microsoft.com/office/powerpoint/2010/main" val="397548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amnesty.org/download/Documents/AFR2537302021ENGLISH.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7CF5704-ED6D-75E8-B140-969B2325F8B6}"/>
              </a:ext>
            </a:extLst>
          </p:cNvPr>
          <p:cNvSpPr>
            <a:spLocks noGrp="1"/>
          </p:cNvSpPr>
          <p:nvPr>
            <p:ph type="title"/>
          </p:nvPr>
        </p:nvSpPr>
        <p:spPr/>
        <p:txBody>
          <a:bodyPr/>
          <a:lstStyle/>
          <a:p>
            <a:r>
              <a:rPr lang="en-US" sz="1800" b="1" dirty="0">
                <a:solidFill>
                  <a:srgbClr val="000000"/>
                </a:solidFill>
                <a:effectLst/>
                <a:uFill>
                  <a:solidFill>
                    <a:srgbClr val="000000"/>
                  </a:solidFill>
                </a:uFill>
                <a:latin typeface="Times New Roman" panose="02020603050405020304" pitchFamily="18" charset="0"/>
                <a:ea typeface="Calibri" panose="020F0502020204030204" pitchFamily="34" charset="0"/>
              </a:rPr>
              <a:t>Human Security Challenges in the Horn of Africa</a:t>
            </a: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endParaRPr lang="ru-RU" dirty="0"/>
          </a:p>
        </p:txBody>
      </p:sp>
      <p:sp>
        <p:nvSpPr>
          <p:cNvPr id="6" name="TextBox 5">
            <a:extLst>
              <a:ext uri="{FF2B5EF4-FFF2-40B4-BE49-F238E27FC236}">
                <a16:creationId xmlns:a16="http://schemas.microsoft.com/office/drawing/2014/main" id="{B5D7128E-B2FB-4606-51AC-217238BFF134}"/>
              </a:ext>
            </a:extLst>
          </p:cNvPr>
          <p:cNvSpPr txBox="1"/>
          <p:nvPr/>
        </p:nvSpPr>
        <p:spPr>
          <a:xfrm>
            <a:off x="540799" y="968106"/>
            <a:ext cx="6120132" cy="1754326"/>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Calibri" panose="020F0502020204030204" pitchFamily="34" charset="0"/>
              </a:rPr>
              <a:t>the combination of ongoing conflicts with climate change, which caused the worst drought and lack of water in the last 40 years, the invasion of locusts, COVID-1</a:t>
            </a:r>
            <a:r>
              <a:rPr lang="ru-RU" sz="1800" b="1" dirty="0">
                <a:solidFill>
                  <a:srgbClr val="000000"/>
                </a:solidFill>
                <a:effectLst/>
                <a:latin typeface="Times New Roman" panose="02020603050405020304" pitchFamily="18" charset="0"/>
                <a:ea typeface="Calibri" panose="020F0502020204030204" pitchFamily="34" charset="0"/>
              </a:rPr>
              <a:t>9</a:t>
            </a:r>
            <a:r>
              <a:rPr lang="en-US" sz="1800" b="1" dirty="0">
                <a:solidFill>
                  <a:srgbClr val="000000"/>
                </a:solidFill>
                <a:effectLst/>
                <a:latin typeface="Times New Roman" panose="02020603050405020304" pitchFamily="18" charset="0"/>
                <a:ea typeface="Calibri" panose="020F0502020204030204" pitchFamily="34" charset="0"/>
              </a:rPr>
              <a:t> economic </a:t>
            </a:r>
            <a:r>
              <a:rPr lang="en-US" sz="1800" b="1" dirty="0" err="1">
                <a:solidFill>
                  <a:srgbClr val="000000"/>
                </a:solidFill>
                <a:effectLst/>
                <a:latin typeface="Times New Roman" panose="02020603050405020304" pitchFamily="18" charset="0"/>
                <a:ea typeface="Calibri" panose="020F0502020204030204" pitchFamily="34" charset="0"/>
              </a:rPr>
              <a:t>afterwords</a:t>
            </a:r>
            <a:r>
              <a:rPr lang="en-US" sz="1800" b="1" dirty="0">
                <a:solidFill>
                  <a:srgbClr val="000000"/>
                </a:solidFill>
                <a:effectLst/>
                <a:latin typeface="Times New Roman" panose="02020603050405020304" pitchFamily="18" charset="0"/>
                <a:ea typeface="Calibri" panose="020F0502020204030204" pitchFamily="34" charset="0"/>
              </a:rPr>
              <a:t> and a sharp rise in prices, the conflict in Ukraine led to an unprecedented high level of regional humanitarian crisis. </a:t>
            </a:r>
          </a:p>
        </p:txBody>
      </p:sp>
      <p:pic>
        <p:nvPicPr>
          <p:cNvPr id="1026" name="Picture 2" descr="Concurrent Crises in the Horn of Africa | Center for Strategic and  International Studies">
            <a:extLst>
              <a:ext uri="{FF2B5EF4-FFF2-40B4-BE49-F238E27FC236}">
                <a16:creationId xmlns:a16="http://schemas.microsoft.com/office/drawing/2014/main" id="{B7596A52-03E1-5B89-4485-A8FF1E854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687" y="3354986"/>
            <a:ext cx="5555358" cy="312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5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B0EAD-8DC5-392B-43D9-74BB90708C9A}"/>
              </a:ext>
            </a:extLst>
          </p:cNvPr>
          <p:cNvSpPr>
            <a:spLocks noGrp="1"/>
          </p:cNvSpPr>
          <p:nvPr>
            <p:ph type="title"/>
          </p:nvPr>
        </p:nvSpPr>
        <p:spPr>
          <a:xfrm>
            <a:off x="599090" y="1576553"/>
            <a:ext cx="10502462" cy="1501502"/>
          </a:xfrm>
        </p:spPr>
        <p:txBody>
          <a:bodyPr>
            <a:normAutofit fontScale="90000"/>
          </a:bodyPr>
          <a:lstStyle/>
          <a:p>
            <a:br>
              <a:rPr lang="ru-RU" sz="2700" dirty="0">
                <a:solidFill>
                  <a:srgbClr val="000000"/>
                </a:solidFill>
                <a:effectLst/>
                <a:uFill>
                  <a:solidFill>
                    <a:srgbClr val="000000"/>
                  </a:solidFill>
                </a:uFill>
                <a:latin typeface="Calibri" panose="020F0502020204030204" pitchFamily="34" charset="0"/>
                <a:ea typeface="Calibri" panose="020F0502020204030204" pitchFamily="34" charset="0"/>
              </a:rPr>
            </a:br>
            <a:r>
              <a:rPr lang="en-US" sz="2700" b="1" dirty="0">
                <a:solidFill>
                  <a:srgbClr val="000000"/>
                </a:solidFill>
                <a:effectLst/>
                <a:uFill>
                  <a:solidFill>
                    <a:srgbClr val="000000"/>
                  </a:solidFill>
                </a:uFill>
                <a:latin typeface="Times New Roman" panose="02020603050405020304" pitchFamily="18" charset="0"/>
                <a:ea typeface="Calibri" panose="020F0502020204030204" pitchFamily="34" charset="0"/>
              </a:rPr>
              <a:t>Is it possible to say that a human security  norms are really exist and  is  it possible to say that the lives of individuals and communities matter within global political discussion? </a:t>
            </a:r>
            <a:br>
              <a:rPr lang="ru-RU" sz="2700" dirty="0">
                <a:solidFill>
                  <a:srgbClr val="000000"/>
                </a:solidFill>
                <a:effectLst/>
                <a:uFill>
                  <a:solidFill>
                    <a:srgbClr val="000000"/>
                  </a:solidFill>
                </a:uFill>
                <a:latin typeface="Calibri" panose="020F0502020204030204" pitchFamily="34" charset="0"/>
                <a:ea typeface="Calibri" panose="020F0502020204030204" pitchFamily="34" charset="0"/>
              </a:rPr>
            </a:br>
            <a:br>
              <a:rPr lang="ru-RU" sz="2700" dirty="0">
                <a:solidFill>
                  <a:srgbClr val="000000"/>
                </a:solidFill>
                <a:effectLst/>
                <a:uFill>
                  <a:solidFill>
                    <a:srgbClr val="000000"/>
                  </a:solidFill>
                </a:uFill>
                <a:latin typeface="Calibri" panose="020F0502020204030204" pitchFamily="34" charset="0"/>
                <a:ea typeface="Calibri" panose="020F0502020204030204" pitchFamily="34" charset="0"/>
              </a:rPr>
            </a:br>
            <a:r>
              <a:rPr lang="en-US" sz="2700" dirty="0">
                <a:solidFill>
                  <a:srgbClr val="000000"/>
                </a:solidFill>
                <a:effectLst/>
                <a:uFill>
                  <a:solidFill>
                    <a:srgbClr val="000000"/>
                  </a:solidFill>
                </a:uFill>
                <a:latin typeface="Calibri" panose="020F0502020204030204" pitchFamily="34" charset="0"/>
                <a:ea typeface="Calibri" panose="020F0502020204030204" pitchFamily="34" charset="0"/>
              </a:rPr>
              <a:t> </a:t>
            </a:r>
            <a:r>
              <a:rPr lang="en-US" sz="2700" b="1"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And what are the legal and political implications for  human security in armed conflicts</a:t>
            </a:r>
            <a:r>
              <a:rPr lang="ru-RU" sz="2700" b="1" dirty="0">
                <a:solidFill>
                  <a:srgbClr val="000000"/>
                </a:solidFill>
                <a:effectLst/>
                <a:uFill>
                  <a:solidFill>
                    <a:srgbClr val="000000"/>
                  </a:solidFill>
                </a:uFill>
                <a:latin typeface="Calibri" panose="020F0502020204030204" pitchFamily="34" charset="0"/>
                <a:ea typeface="Calibri" panose="020F0502020204030204" pitchFamily="34" charset="0"/>
              </a:rPr>
              <a:t>? </a:t>
            </a: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endParaRPr lang="ru-RU" dirty="0"/>
          </a:p>
        </p:txBody>
      </p:sp>
    </p:spTree>
    <p:extLst>
      <p:ext uri="{BB962C8B-B14F-4D97-AF65-F5344CB8AC3E}">
        <p14:creationId xmlns:p14="http://schemas.microsoft.com/office/powerpoint/2010/main" val="48171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2B3810-9287-B77A-B7D4-58489DB5D8C0}"/>
              </a:ext>
            </a:extLst>
          </p:cNvPr>
          <p:cNvSpPr>
            <a:spLocks noGrp="1"/>
          </p:cNvSpPr>
          <p:nvPr>
            <p:ph type="title"/>
          </p:nvPr>
        </p:nvSpPr>
        <p:spPr>
          <a:xfrm>
            <a:off x="495096" y="1012323"/>
            <a:ext cx="5874174" cy="3564000"/>
          </a:xfrm>
        </p:spPr>
        <p:txBody>
          <a:bodyPr>
            <a:normAutofit fontScale="90000"/>
          </a:bodyPr>
          <a:lstStyle/>
          <a:p>
            <a:r>
              <a:rPr lang="en-US" sz="3100" dirty="0">
                <a:solidFill>
                  <a:srgbClr val="000000"/>
                </a:solidFill>
                <a:effectLst/>
                <a:uFill>
                  <a:solidFill>
                    <a:srgbClr val="000000"/>
                  </a:solidFill>
                </a:uFill>
                <a:latin typeface="Times New Roman" panose="02020603050405020304" pitchFamily="18" charset="0"/>
                <a:ea typeface="Calibri" panose="020F0502020204030204" pitchFamily="34" charset="0"/>
              </a:rPr>
              <a:t>The Federal Democratic Republic of Ethiopia (FDRE) is a country at the epicenter of events. Here we meet with  human security in an armed conflict</a:t>
            </a:r>
            <a:br>
              <a:rPr lang="ru-RU" sz="3100" dirty="0">
                <a:solidFill>
                  <a:srgbClr val="000000"/>
                </a:solidFill>
                <a:effectLst/>
                <a:uFill>
                  <a:solidFill>
                    <a:srgbClr val="000000"/>
                  </a:solidFill>
                </a:uFill>
                <a:latin typeface="Calibri" panose="020F0502020204030204" pitchFamily="34" charset="0"/>
                <a:ea typeface="Calibri" panose="020F0502020204030204" pitchFamily="34" charset="0"/>
              </a:rPr>
            </a:b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r>
              <a:rPr lang="en-US" sz="2200" dirty="0">
                <a:solidFill>
                  <a:srgbClr val="000000"/>
                </a:solidFill>
                <a:effectLst/>
                <a:uFill>
                  <a:solidFill>
                    <a:srgbClr val="000000"/>
                  </a:solidFill>
                </a:uFill>
                <a:latin typeface="Times New Roman" panose="02020603050405020304" pitchFamily="18" charset="0"/>
                <a:ea typeface="Calibri" panose="020F0502020204030204" pitchFamily="34" charset="0"/>
              </a:rPr>
              <a:t>In the state of Tigray, the ethnopolitical conflict between local authorities and the federal government, which began almost two years ago, resulted in a humanitarian catastrophe. At the meeting of the UN Security Council on the situation in Ethiopia, which took place on October 6, 2021, UN Secretary-General </a:t>
            </a:r>
            <a:r>
              <a:rPr lang="en-US" sz="2200" dirty="0" err="1">
                <a:solidFill>
                  <a:srgbClr val="000000"/>
                </a:solidFill>
                <a:effectLst/>
                <a:uFill>
                  <a:solidFill>
                    <a:srgbClr val="000000"/>
                  </a:solidFill>
                </a:uFill>
                <a:latin typeface="Times New Roman" panose="02020603050405020304" pitchFamily="18" charset="0"/>
                <a:ea typeface="Calibri" panose="020F0502020204030204" pitchFamily="34" charset="0"/>
              </a:rPr>
              <a:t>A.Guterres</a:t>
            </a:r>
            <a:r>
              <a:rPr lang="en-US" sz="2200" dirty="0">
                <a:solidFill>
                  <a:srgbClr val="000000"/>
                </a:solidFill>
                <a:effectLst/>
                <a:uFill>
                  <a:solidFill>
                    <a:srgbClr val="000000"/>
                  </a:solidFill>
                </a:uFill>
                <a:latin typeface="Times New Roman" panose="02020603050405020304" pitchFamily="18" charset="0"/>
                <a:ea typeface="Calibri" panose="020F0502020204030204" pitchFamily="34" charset="0"/>
              </a:rPr>
              <a:t> called it</a:t>
            </a:r>
            <a:br>
              <a:rPr lang="ru-RU" sz="2200" dirty="0">
                <a:solidFill>
                  <a:srgbClr val="000000"/>
                </a:solidFill>
                <a:effectLst/>
                <a:uFill>
                  <a:solidFill>
                    <a:srgbClr val="000000"/>
                  </a:solidFill>
                </a:uFill>
                <a:latin typeface="Calibri" panose="020F0502020204030204" pitchFamily="34" charset="0"/>
                <a:ea typeface="Calibri" panose="020F0502020204030204" pitchFamily="34" charset="0"/>
              </a:rPr>
            </a:br>
            <a:endParaRPr lang="ru-RU" sz="2200" dirty="0"/>
          </a:p>
        </p:txBody>
      </p:sp>
      <p:pic>
        <p:nvPicPr>
          <p:cNvPr id="2050" name="Picture 2" descr="Конфликт в Эфиопии становится интернациональным / В мире / Независимая  газета">
            <a:extLst>
              <a:ext uri="{FF2B5EF4-FFF2-40B4-BE49-F238E27FC236}">
                <a16:creationId xmlns:a16="http://schemas.microsoft.com/office/drawing/2014/main" id="{64D6BDE9-095F-A2D1-1532-35A80936A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160" y="2959413"/>
            <a:ext cx="5365157" cy="35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0B75F-1414-B7E4-18AC-A6A7EA44B49C}"/>
              </a:ext>
            </a:extLst>
          </p:cNvPr>
          <p:cNvSpPr>
            <a:spLocks noGrp="1"/>
          </p:cNvSpPr>
          <p:nvPr>
            <p:ph type="title"/>
          </p:nvPr>
        </p:nvSpPr>
        <p:spPr>
          <a:xfrm>
            <a:off x="643841" y="1387366"/>
            <a:ext cx="5360384" cy="2473161"/>
          </a:xfrm>
        </p:spPr>
        <p:txBody>
          <a:bodyPr>
            <a:normAutofit fontScale="90000"/>
          </a:bodyPr>
          <a:lstStyle/>
          <a:p>
            <a:r>
              <a:rPr lang="en-US" sz="2200" b="1" dirty="0">
                <a:solidFill>
                  <a:srgbClr val="000000"/>
                </a:solidFill>
                <a:effectLst/>
                <a:uFill>
                  <a:solidFill>
                    <a:srgbClr val="000000"/>
                  </a:solidFill>
                </a:uFill>
                <a:latin typeface="Times New Roman" panose="02020603050405020304" pitchFamily="18" charset="0"/>
                <a:ea typeface="Calibri" panose="020F0502020204030204" pitchFamily="34" charset="0"/>
              </a:rPr>
              <a:t>1 Ethnic cleansing</a:t>
            </a: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r>
              <a:rPr lang="en-US" sz="2000" dirty="0">
                <a:solidFill>
                  <a:srgbClr val="000000"/>
                </a:solidFill>
                <a:effectLst/>
                <a:uFill>
                  <a:solidFill>
                    <a:srgbClr val="000000"/>
                  </a:solidFill>
                </a:uFill>
                <a:latin typeface="Times New Roman" panose="02020603050405020304" pitchFamily="18" charset="0"/>
                <a:ea typeface="Calibri" panose="020F0502020204030204" pitchFamily="34" charset="0"/>
              </a:rPr>
              <a:t>In February 2021, Amnesty International stated in its report that in November 2020 Eritrean military killed hundreds of unarmed civilians in the town of Aksum, located about 187 km north of </a:t>
            </a:r>
            <a:r>
              <a:rPr lang="en-US" sz="2000" dirty="0" err="1">
                <a:solidFill>
                  <a:srgbClr val="000000"/>
                </a:solidFill>
                <a:effectLst/>
                <a:uFill>
                  <a:solidFill>
                    <a:srgbClr val="000000"/>
                  </a:solidFill>
                </a:uFill>
                <a:latin typeface="Times New Roman" panose="02020603050405020304" pitchFamily="18" charset="0"/>
                <a:ea typeface="Calibri" panose="020F0502020204030204" pitchFamily="34" charset="0"/>
              </a:rPr>
              <a:t>Makelle</a:t>
            </a:r>
            <a:r>
              <a:rPr lang="en-US" sz="2000" dirty="0">
                <a:solidFill>
                  <a:srgbClr val="000000"/>
                </a:solidFill>
                <a:effectLst/>
                <a:uFill>
                  <a:solidFill>
                    <a:srgbClr val="000000"/>
                  </a:solidFill>
                </a:uFill>
                <a:latin typeface="Times New Roman" panose="02020603050405020304" pitchFamily="18" charset="0"/>
                <a:ea typeface="Calibri" panose="020F0502020204030204" pitchFamily="34" charset="0"/>
              </a:rPr>
              <a:t>, as a result of indiscriminate shelling, extrajudicial executions and violent acts, which, according to the human rights organization, amounts to a crime against humanity</a:t>
            </a: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br>
              <a:rPr lang="ru-RU" sz="1800" dirty="0">
                <a:solidFill>
                  <a:srgbClr val="000000"/>
                </a:solidFill>
                <a:effectLst/>
                <a:uFill>
                  <a:solidFill>
                    <a:srgbClr val="000000"/>
                  </a:solidFill>
                </a:uFill>
                <a:latin typeface="Calibri" panose="020F0502020204030204" pitchFamily="34" charset="0"/>
                <a:ea typeface="Calibri" panose="020F0502020204030204" pitchFamily="34" charset="0"/>
              </a:rPr>
            </a:br>
            <a:r>
              <a:rPr lang="en-US" sz="1800" dirty="0">
                <a:solidFill>
                  <a:srgbClr val="000000"/>
                </a:solidFill>
                <a:effectLst/>
                <a:latin typeface="Times New Roman" panose="02020603050405020304" pitchFamily="18" charset="0"/>
                <a:ea typeface="Times New Roman" panose="02020603050405020304" pitchFamily="18" charset="0"/>
              </a:rPr>
              <a:t>The massacre in Axum Amnesty International 2021 //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https://www.amnesty.org/download/Documents/AFR2537302021ENGLISH.PDF</a:t>
            </a:r>
            <a:endParaRPr lang="ru-RU" dirty="0"/>
          </a:p>
        </p:txBody>
      </p:sp>
      <p:pic>
        <p:nvPicPr>
          <p:cNvPr id="3074" name="Picture 2" descr="Эфиопские федералы склоняют тыграйцев к капитуляции / В мире / Независимая  газета">
            <a:extLst>
              <a:ext uri="{FF2B5EF4-FFF2-40B4-BE49-F238E27FC236}">
                <a16:creationId xmlns:a16="http://schemas.microsoft.com/office/drawing/2014/main" id="{4DCB11F1-4A1F-5F1F-188C-518A026A4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713" y="2412125"/>
            <a:ext cx="5360384" cy="348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30E0CE-0E11-B90B-31DA-A6808032EE45}"/>
              </a:ext>
            </a:extLst>
          </p:cNvPr>
          <p:cNvSpPr>
            <a:spLocks noGrp="1"/>
          </p:cNvSpPr>
          <p:nvPr>
            <p:ph type="title" idx="4294967295"/>
          </p:nvPr>
        </p:nvSpPr>
        <p:spPr>
          <a:xfrm>
            <a:off x="0" y="1276350"/>
            <a:ext cx="9696450" cy="4667250"/>
          </a:xfrm>
        </p:spPr>
        <p:txBody>
          <a:bodyPr>
            <a:normAutofit fontScale="90000"/>
          </a:bodyPr>
          <a:lstStyle/>
          <a:p>
            <a:br>
              <a:rPr lang="ru-RU" sz="2200" b="1"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2200" b="1"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2200" b="1"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2200" b="1" dirty="0">
                <a:solidFill>
                  <a:srgbClr val="000000"/>
                </a:solidFill>
                <a:effectLst/>
                <a:uFill>
                  <a:solidFill>
                    <a:srgbClr val="000000"/>
                  </a:solidFill>
                </a:uFill>
                <a:latin typeface="Times New Roman" panose="02020603050405020304" pitchFamily="18" charset="0"/>
                <a:ea typeface="Calibri" panose="020F0502020204030204" pitchFamily="34" charset="0"/>
              </a:rPr>
            </a:br>
            <a:r>
              <a:rPr lang="en-US" sz="2200" b="1" dirty="0">
                <a:solidFill>
                  <a:srgbClr val="000000"/>
                </a:solidFill>
                <a:effectLst/>
                <a:uFill>
                  <a:solidFill>
                    <a:srgbClr val="000000"/>
                  </a:solidFill>
                </a:uFill>
                <a:latin typeface="Times New Roman" panose="02020603050405020304" pitchFamily="18" charset="0"/>
                <a:ea typeface="Calibri" panose="020F0502020204030204" pitchFamily="34" charset="0"/>
              </a:rPr>
              <a:t>2 Food security</a:t>
            </a:r>
            <a:br>
              <a:rPr lang="ru-RU" sz="2000" dirty="0">
                <a:solidFill>
                  <a:srgbClr val="000000"/>
                </a:solidFill>
                <a:effectLst/>
                <a:latin typeface="Calibri" panose="020F0502020204030204" pitchFamily="34" charset="0"/>
                <a:ea typeface="Calibri" panose="020F0502020204030204" pitchFamily="34" charset="0"/>
              </a:rPr>
            </a:br>
            <a:br>
              <a:rPr lang="ru-RU" sz="1800" dirty="0">
                <a:solidFill>
                  <a:srgbClr val="000000"/>
                </a:solidFill>
                <a:effectLst/>
                <a:uFill>
                  <a:solidFill>
                    <a:srgbClr val="000000"/>
                  </a:solidFill>
                </a:uFill>
                <a:latin typeface="Times New Roman" panose="02020603050405020304" pitchFamily="18" charset="0"/>
                <a:ea typeface="Calibri" panose="020F0502020204030204" pitchFamily="34" charset="0"/>
              </a:rPr>
            </a:br>
            <a:r>
              <a:rPr lang="en-US" sz="2000" b="1" dirty="0">
                <a:effectLst/>
                <a:latin typeface="Times New Roman" panose="02020603050405020304" pitchFamily="18" charset="0"/>
                <a:ea typeface="Calibri" panose="020F0502020204030204" pitchFamily="34" charset="0"/>
              </a:rPr>
              <a:t>Michael Dunford, Regional Director for Eastern Africa, World Food Program</a:t>
            </a:r>
            <a:br>
              <a:rPr lang="ru-RU" sz="1800" dirty="0">
                <a:solidFill>
                  <a:srgbClr val="000000"/>
                </a:solidFill>
                <a:effectLst/>
                <a:uFill>
                  <a:solidFill>
                    <a:srgbClr val="000000"/>
                  </a:solidFill>
                </a:uFill>
                <a:latin typeface="Times New Roman" panose="02020603050405020304" pitchFamily="18" charset="0"/>
                <a:ea typeface="Calibri" panose="020F0502020204030204" pitchFamily="34" charset="0"/>
              </a:rPr>
            </a:br>
            <a:r>
              <a:rPr lang="en-US" sz="3100" dirty="0">
                <a:solidFill>
                  <a:srgbClr val="000000"/>
                </a:solidFill>
                <a:effectLst/>
                <a:uFill>
                  <a:solidFill>
                    <a:srgbClr val="000000"/>
                  </a:solidFill>
                </a:uFill>
                <a:latin typeface="Times New Roman" panose="02020603050405020304" pitchFamily="18" charset="0"/>
                <a:ea typeface="Calibri" panose="020F0502020204030204" pitchFamily="34" charset="0"/>
              </a:rPr>
              <a:t>You have food that is ever so close to people, but it’s not delivered to people who are in desperate need of it. Not because the food is not available. Not because the expertise are lacking. </a:t>
            </a:r>
            <a:r>
              <a:rPr lang="en-US" sz="3100" i="1" u="sng" dirty="0">
                <a:solidFill>
                  <a:srgbClr val="000000"/>
                </a:solidFill>
                <a:effectLst/>
                <a:uFill>
                  <a:solidFill>
                    <a:srgbClr val="000000"/>
                  </a:solidFill>
                </a:uFill>
                <a:latin typeface="Times New Roman" panose="02020603050405020304" pitchFamily="18" charset="0"/>
                <a:ea typeface="Calibri" panose="020F0502020204030204" pitchFamily="34" charset="0"/>
              </a:rPr>
              <a:t>But because of a slow burning tactic from the Ethiopian authorities, federal authorities, to deny these people food»</a:t>
            </a:r>
            <a:br>
              <a:rPr lang="ru-RU" sz="3100" i="1" u="sng"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3100" dirty="0">
                <a:solidFill>
                  <a:srgbClr val="000000"/>
                </a:solidFill>
                <a:effectLst/>
                <a:uFill>
                  <a:solidFill>
                    <a:srgbClr val="000000"/>
                  </a:solidFill>
                </a:uFill>
                <a:latin typeface="Times New Roman" panose="02020603050405020304" pitchFamily="18" charset="0"/>
                <a:ea typeface="Calibri" panose="020F0502020204030204" pitchFamily="34" charset="0"/>
              </a:rPr>
            </a:br>
            <a:r>
              <a:rPr lang="en-US" sz="2000" b="1" dirty="0">
                <a:solidFill>
                  <a:srgbClr val="000000"/>
                </a:solidFill>
                <a:effectLst/>
                <a:latin typeface="Times New Roman" panose="02020603050405020304" pitchFamily="18" charset="0"/>
                <a:ea typeface="Calibri" panose="020F0502020204030204" pitchFamily="34" charset="0"/>
              </a:rPr>
              <a:t>Abdullahi </a:t>
            </a:r>
            <a:r>
              <a:rPr lang="en-US" sz="2000" b="1" dirty="0" err="1">
                <a:solidFill>
                  <a:srgbClr val="000000"/>
                </a:solidFill>
                <a:effectLst/>
                <a:latin typeface="Times New Roman" panose="02020603050405020304" pitchFamily="18" charset="0"/>
                <a:ea typeface="Calibri" panose="020F0502020204030204" pitchFamily="34" charset="0"/>
              </a:rPr>
              <a:t>Boru</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Halakh</a:t>
            </a:r>
            <a:r>
              <a:rPr lang="en-US" sz="2000" b="1" dirty="0">
                <a:solidFill>
                  <a:srgbClr val="000000"/>
                </a:solidFill>
                <a:effectLst/>
                <a:latin typeface="Times New Roman" panose="02020603050405020304" pitchFamily="18" charset="0"/>
                <a:ea typeface="Calibri" panose="020F0502020204030204" pitchFamily="34" charset="0"/>
              </a:rPr>
              <a:t> Senior Advocate for East Africa, Refugees International </a:t>
            </a:r>
            <a:br>
              <a:rPr lang="ru-RU" sz="1800" dirty="0">
                <a:solidFill>
                  <a:srgbClr val="000000"/>
                </a:solidFill>
                <a:effectLst/>
                <a:latin typeface="Times New Roman" panose="02020603050405020304" pitchFamily="18" charset="0"/>
                <a:ea typeface="Calibri" panose="020F0502020204030204" pitchFamily="34" charset="0"/>
              </a:rPr>
            </a:br>
            <a:r>
              <a:rPr lang="en-US" sz="2700" i="1" u="sng" dirty="0">
                <a:solidFill>
                  <a:srgbClr val="000000"/>
                </a:solidFill>
                <a:effectLst/>
                <a:latin typeface="Times New Roman" panose="02020603050405020304" pitchFamily="18" charset="0"/>
                <a:ea typeface="Calibri" panose="020F0502020204030204" pitchFamily="34" charset="0"/>
              </a:rPr>
              <a:t>For the Ethiopian government for the last two years, this is a tactic of war. Food is a tactic of war" </a:t>
            </a:r>
            <a:br>
              <a:rPr lang="ru-RU" sz="2700" dirty="0">
                <a:solidFill>
                  <a:srgbClr val="000000"/>
                </a:solidFill>
                <a:effectLst/>
                <a:latin typeface="Times New Roman" panose="02020603050405020304" pitchFamily="18" charset="0"/>
                <a:ea typeface="Calibri" panose="020F0502020204030204" pitchFamily="34" charset="0"/>
              </a:rPr>
            </a:br>
            <a:r>
              <a:rPr lang="en-US" sz="1100" dirty="0">
                <a:effectLst/>
                <a:latin typeface="Times New Roman" panose="02020603050405020304" pitchFamily="18" charset="0"/>
                <a:ea typeface="Times New Roman" panose="02020603050405020304" pitchFamily="18" charset="0"/>
              </a:rPr>
              <a:t>Overcoming Barriers to Humanitarian Access in</a:t>
            </a:r>
            <a:br>
              <a:rPr lang="en-US" sz="1100" dirty="0">
                <a:effectLst/>
                <a:latin typeface="Times New Roman" panose="02020603050405020304" pitchFamily="18" charset="0"/>
                <a:ea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rPr>
              <a:t>Northern Ethiopia</a:t>
            </a:r>
            <a:r>
              <a:rPr lang="en-US" sz="1100" b="1" kern="180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Center for Strategic and International </a:t>
            </a:r>
            <a:r>
              <a:rPr lang="en-US" sz="1100" dirty="0" err="1">
                <a:effectLst/>
                <a:latin typeface="Times New Roman" panose="02020603050405020304" pitchFamily="18" charset="0"/>
                <a:ea typeface="Times New Roman" panose="02020603050405020304" pitchFamily="18" charset="0"/>
              </a:rPr>
              <a:t>Studie</a:t>
            </a:r>
            <a:r>
              <a:rPr lang="en-US" sz="1100" b="1" kern="180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Thursday, September 29, 2022 at 9:00 a.m. ET</a:t>
            </a:r>
            <a:r>
              <a:rPr lang="en-US" sz="1100" b="1" kern="180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TRANSCRIPT// https://csis-website-prod.s3.amazonaws.com/s3fs-public/event/ts220930_NoEthiopia_Huamitarian_Access.pdf?X0_x7OZrU1GPWE0kNwpuG71x.zTVCI0Y</a:t>
            </a:r>
            <a:br>
              <a:rPr lang="ru-RU" sz="1800" dirty="0">
                <a:effectLst/>
                <a:latin typeface="Times New Roman" panose="02020603050405020304" pitchFamily="18" charset="0"/>
                <a:ea typeface="Times New Roman" panose="02020603050405020304" pitchFamily="18" charset="0"/>
              </a:rPr>
            </a:br>
            <a:br>
              <a:rPr lang="ru-RU" sz="2700" dirty="0">
                <a:solidFill>
                  <a:srgbClr val="000000"/>
                </a:solidFill>
                <a:effectLst/>
                <a:latin typeface="Times New Roman" panose="02020603050405020304" pitchFamily="18" charset="0"/>
                <a:ea typeface="Calibri" panose="020F0502020204030204" pitchFamily="34" charset="0"/>
              </a:rPr>
            </a:br>
            <a:br>
              <a:rPr lang="ru-RU" sz="2700"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3100"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3100"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3100"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3100" dirty="0">
                <a:solidFill>
                  <a:srgbClr val="000000"/>
                </a:solidFill>
                <a:effectLst/>
                <a:uFill>
                  <a:solidFill>
                    <a:srgbClr val="000000"/>
                  </a:solidFill>
                </a:uFill>
                <a:latin typeface="Times New Roman" panose="02020603050405020304" pitchFamily="18" charset="0"/>
                <a:ea typeface="Calibri" panose="020F0502020204030204" pitchFamily="34" charset="0"/>
              </a:rPr>
            </a:br>
            <a:br>
              <a:rPr lang="ru-RU" sz="3100" dirty="0">
                <a:solidFill>
                  <a:srgbClr val="000000"/>
                </a:solidFill>
                <a:effectLst/>
                <a:uFill>
                  <a:solidFill>
                    <a:srgbClr val="000000"/>
                  </a:solidFill>
                </a:uFill>
                <a:latin typeface="Calibri" panose="020F0502020204030204" pitchFamily="34" charset="0"/>
                <a:ea typeface="Calibri" panose="020F0502020204030204" pitchFamily="34" charset="0"/>
              </a:rPr>
            </a:br>
            <a:br>
              <a:rPr lang="ru-RU" sz="1800" dirty="0">
                <a:solidFill>
                  <a:srgbClr val="000000"/>
                </a:solidFill>
                <a:effectLst/>
                <a:latin typeface="Times New Roman" panose="02020603050405020304" pitchFamily="18" charset="0"/>
                <a:ea typeface="Calibri" panose="020F0502020204030204" pitchFamily="34" charset="0"/>
              </a:rPr>
            </a:br>
            <a:br>
              <a:rPr lang="ru-RU" sz="1800" dirty="0">
                <a:solidFill>
                  <a:srgbClr val="000000"/>
                </a:solidFill>
                <a:effectLst/>
                <a:latin typeface="Times New Roman" panose="02020603050405020304" pitchFamily="18" charset="0"/>
                <a:ea typeface="Calibri" panose="020F0502020204030204" pitchFamily="34" charset="0"/>
              </a:rPr>
            </a:br>
            <a:endParaRPr lang="ru-RU" dirty="0"/>
          </a:p>
        </p:txBody>
      </p:sp>
    </p:spTree>
    <p:extLst>
      <p:ext uri="{BB962C8B-B14F-4D97-AF65-F5344CB8AC3E}">
        <p14:creationId xmlns:p14="http://schemas.microsoft.com/office/powerpoint/2010/main" val="358770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BE3EDA-D689-9A1F-9CF7-CD55CEAE2C4F}"/>
              </a:ext>
            </a:extLst>
          </p:cNvPr>
          <p:cNvSpPr txBox="1"/>
          <p:nvPr/>
        </p:nvSpPr>
        <p:spPr>
          <a:xfrm>
            <a:off x="362607" y="0"/>
            <a:ext cx="8789275" cy="374077"/>
          </a:xfrm>
          <a:prstGeom prst="rect">
            <a:avLst/>
          </a:prstGeom>
          <a:noFill/>
        </p:spPr>
        <p:txBody>
          <a:bodyPr wrap="square">
            <a:spAutoFit/>
          </a:bodyPr>
          <a:lstStyle/>
          <a:p>
            <a:pPr algn="just">
              <a:lnSpc>
                <a:spcPct val="107000"/>
              </a:lnSpc>
              <a:spcAft>
                <a:spcPts val="800"/>
              </a:spcAft>
            </a:pPr>
            <a:r>
              <a:rPr lang="en-US" sz="1800" b="1" dirty="0">
                <a:solidFill>
                  <a:srgbClr val="000000"/>
                </a:solidFill>
                <a:effectLst/>
                <a:uFill>
                  <a:solidFill>
                    <a:srgbClr val="000000"/>
                  </a:solidFill>
                </a:uFill>
                <a:latin typeface="Times New Roman" panose="02020603050405020304" pitchFamily="18" charset="0"/>
                <a:ea typeface="Calibri" panose="020F0502020204030204" pitchFamily="34" charset="0"/>
              </a:rPr>
              <a:t>3 Refugees and internally displaced persons.</a:t>
            </a:r>
            <a:endParaRPr lang="ru-RU"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36EBC4B-B6D0-5018-A44A-7B3930F7B062}"/>
              </a:ext>
            </a:extLst>
          </p:cNvPr>
          <p:cNvSpPr txBox="1"/>
          <p:nvPr/>
        </p:nvSpPr>
        <p:spPr>
          <a:xfrm>
            <a:off x="362607" y="374077"/>
            <a:ext cx="8789275" cy="923330"/>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rPr>
              <a:t>The flow of refugees from Tigray to Sudan is especially large, almost half of them belong to the minor age group. One of the most vulnerable groups is Eritrean refugees</a:t>
            </a:r>
            <a:r>
              <a:rPr lang="ru-RU" dirty="0">
                <a:effectLst/>
              </a:rPr>
              <a:t> </a:t>
            </a:r>
          </a:p>
          <a:p>
            <a:endParaRPr lang="ru-RU" sz="1800" b="1" dirty="0">
              <a:solidFill>
                <a:srgbClr val="000000"/>
              </a:solidFill>
              <a:latin typeface="Times New Roman" panose="02020603050405020304" pitchFamily="18" charset="0"/>
              <a:ea typeface="Calibri" panose="020F0502020204030204" pitchFamily="34" charset="0"/>
            </a:endParaRPr>
          </a:p>
        </p:txBody>
      </p:sp>
      <p:pic>
        <p:nvPicPr>
          <p:cNvPr id="4098" name="Picture 2" descr="Христиане-беженцы из Эритреи создают новые общины на фоне гонений –  Православный журнал «Фома»">
            <a:extLst>
              <a:ext uri="{FF2B5EF4-FFF2-40B4-BE49-F238E27FC236}">
                <a16:creationId xmlns:a16="http://schemas.microsoft.com/office/drawing/2014/main" id="{E3AFC2F2-AB9E-FF7E-91A3-EBAA05108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254" y="1671484"/>
            <a:ext cx="9354746" cy="504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7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F3760-FAD6-F053-F0D0-470027E3D3F3}"/>
              </a:ext>
            </a:extLst>
          </p:cNvPr>
          <p:cNvSpPr txBox="1"/>
          <p:nvPr/>
        </p:nvSpPr>
        <p:spPr>
          <a:xfrm>
            <a:off x="748863" y="252277"/>
            <a:ext cx="6101254" cy="830997"/>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Attempts by the international community to resolve the conflict</a:t>
            </a:r>
            <a:r>
              <a:rPr lang="ru-RU" sz="2400" dirty="0">
                <a:effectLst/>
              </a:rPr>
              <a:t> </a:t>
            </a:r>
            <a:endParaRPr lang="ru-RU" sz="2400" dirty="0"/>
          </a:p>
        </p:txBody>
      </p:sp>
      <p:sp>
        <p:nvSpPr>
          <p:cNvPr id="5" name="TextBox 4">
            <a:extLst>
              <a:ext uri="{FF2B5EF4-FFF2-40B4-BE49-F238E27FC236}">
                <a16:creationId xmlns:a16="http://schemas.microsoft.com/office/drawing/2014/main" id="{9AEB942F-D001-C926-BDBC-F02F74DE9B24}"/>
              </a:ext>
            </a:extLst>
          </p:cNvPr>
          <p:cNvSpPr txBox="1"/>
          <p:nvPr/>
        </p:nvSpPr>
        <p:spPr>
          <a:xfrm>
            <a:off x="559676" y="1083274"/>
            <a:ext cx="6101254" cy="1559529"/>
          </a:xfrm>
          <a:prstGeom prst="rect">
            <a:avLst/>
          </a:prstGeom>
          <a:noFill/>
        </p:spPr>
        <p:txBody>
          <a:bodyPr wrap="square">
            <a:spAutoFit/>
          </a:bodyPr>
          <a:lstStyle/>
          <a:p>
            <a:pPr algn="just">
              <a:lnSpc>
                <a:spcPct val="107000"/>
              </a:lnSpc>
              <a:spcAft>
                <a:spcPts val="800"/>
              </a:spcAft>
            </a:pP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rPr>
              <a:t>The official representative of the Ministry of Foreign Affairs, Maria Zakharova, at the end of October 2021, called for a peaceful settlement of the conflict and an unconditional ceasefire to stabilize the difficult economic and humanitarian situation.</a:t>
            </a:r>
            <a:endParaRPr lang="ru-RU"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418A6FE9-44ED-7A3B-A97B-16DC0713A66C}"/>
              </a:ext>
            </a:extLst>
          </p:cNvPr>
          <p:cNvSpPr txBox="1"/>
          <p:nvPr/>
        </p:nvSpPr>
        <p:spPr>
          <a:xfrm>
            <a:off x="559676" y="2642803"/>
            <a:ext cx="9222827" cy="670440"/>
          </a:xfrm>
          <a:prstGeom prst="rect">
            <a:avLst/>
          </a:prstGeom>
          <a:noFill/>
        </p:spPr>
        <p:txBody>
          <a:bodyPr wrap="square">
            <a:spAutoFit/>
          </a:bodyPr>
          <a:lstStyle/>
          <a:p>
            <a:pPr>
              <a:lnSpc>
                <a:spcPct val="107000"/>
              </a:lnSpc>
              <a:spcAft>
                <a:spcPts val="800"/>
              </a:spcAft>
            </a:pP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rPr>
              <a:t>In August 2021, US President Joe Biden called for a ceasefire in Tigray and demanded an end to human rights violations in the state</a:t>
            </a:r>
            <a:endParaRPr lang="ru-RU"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F431A85-4740-616C-FA8F-D5CFC59D892B}"/>
              </a:ext>
            </a:extLst>
          </p:cNvPr>
          <p:cNvSpPr txBox="1"/>
          <p:nvPr/>
        </p:nvSpPr>
        <p:spPr>
          <a:xfrm>
            <a:off x="748863" y="3313243"/>
            <a:ext cx="8403019" cy="966803"/>
          </a:xfrm>
          <a:prstGeom prst="rect">
            <a:avLst/>
          </a:prstGeom>
          <a:noFill/>
        </p:spPr>
        <p:txBody>
          <a:bodyPr wrap="square">
            <a:spAutoFit/>
          </a:bodyPr>
          <a:lstStyle/>
          <a:p>
            <a:pPr>
              <a:lnSpc>
                <a:spcPct val="107000"/>
              </a:lnSpc>
              <a:spcAft>
                <a:spcPts val="800"/>
              </a:spcAft>
            </a:pP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rPr>
              <a:t>The Special Envoy of the African Union to Ethiopia, former Nigerian President Olusegun Obasanjo, made a lot of efforts to create the possibility of negotiations by contacting the leaders of both sides of the conflict.</a:t>
            </a:r>
            <a:endParaRPr lang="ru-RU"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9B850CA1-8A39-6013-BC4B-7C0C2A41FBF7}"/>
              </a:ext>
            </a:extLst>
          </p:cNvPr>
          <p:cNvSpPr txBox="1"/>
          <p:nvPr/>
        </p:nvSpPr>
        <p:spPr>
          <a:xfrm>
            <a:off x="315312" y="4215198"/>
            <a:ext cx="6101254" cy="1569660"/>
          </a:xfrm>
          <a:prstGeom prst="rect">
            <a:avLst/>
          </a:prstGeom>
          <a:noFill/>
        </p:spPr>
        <p:txBody>
          <a:bodyPr wrap="square">
            <a:spAutoFit/>
          </a:bodyPr>
          <a:lstStyle/>
          <a:p>
            <a:r>
              <a:rPr lang="en-US" sz="2000" dirty="0">
                <a:effectLst/>
                <a:latin typeface="Times New Roman" panose="02020603050405020304" pitchFamily="18" charset="0"/>
                <a:ea typeface="Calibri" panose="020F0502020204030204" pitchFamily="34" charset="0"/>
              </a:rPr>
              <a:t>As a result, negotiations began in Pretoria on October 24, 2022.</a:t>
            </a:r>
            <a:r>
              <a:rPr lang="en-US" sz="2000" dirty="0">
                <a:solidFill>
                  <a:srgbClr val="000000"/>
                </a:solidFill>
                <a:effectLst/>
                <a:latin typeface="Times New Roman" panose="02020603050405020304" pitchFamily="18" charset="0"/>
                <a:ea typeface="Calibri" panose="020F0502020204030204" pitchFamily="34" charset="0"/>
              </a:rPr>
              <a:t> On November 12, the agreement was signed by both parties and </a:t>
            </a:r>
            <a:r>
              <a:rPr lang="ru-RU" sz="2000" dirty="0">
                <a:solidFill>
                  <a:srgbClr val="000000"/>
                </a:solidFill>
                <a:effectLst/>
                <a:latin typeface="Times New Roman" panose="02020603050405020304" pitchFamily="18" charset="0"/>
                <a:ea typeface="Calibri" panose="020F0502020204030204" pitchFamily="34" charset="0"/>
              </a:rPr>
              <a:t>и</a:t>
            </a:r>
            <a:r>
              <a:rPr lang="en-US" sz="20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Obasanjo </a:t>
            </a:r>
            <a:r>
              <a:rPr lang="en-US" sz="1800" dirty="0">
                <a:solidFill>
                  <a:srgbClr val="000000"/>
                </a:solidFill>
                <a:effectLst/>
                <a:latin typeface="Times New Roman" panose="02020603050405020304" pitchFamily="18" charset="0"/>
                <a:ea typeface="Calibri" panose="020F0502020204030204" pitchFamily="34" charset="0"/>
              </a:rPr>
              <a:t>says  that "humanitarian access will begin immediately, the bulk of it will go by road, but we have also streamlined air transport for the same</a:t>
            </a:r>
            <a:r>
              <a:rPr lang="ru-RU" dirty="0">
                <a:effectLst/>
              </a:rPr>
              <a:t> </a:t>
            </a:r>
            <a:endParaRPr lang="ru-RU" dirty="0"/>
          </a:p>
        </p:txBody>
      </p:sp>
    </p:spTree>
    <p:extLst>
      <p:ext uri="{BB962C8B-B14F-4D97-AF65-F5344CB8AC3E}">
        <p14:creationId xmlns:p14="http://schemas.microsoft.com/office/powerpoint/2010/main" val="171017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B3C4F2-766B-3495-7581-F3437EDDB8F2}"/>
              </a:ext>
            </a:extLst>
          </p:cNvPr>
          <p:cNvSpPr txBox="1"/>
          <p:nvPr/>
        </p:nvSpPr>
        <p:spPr>
          <a:xfrm>
            <a:off x="930166" y="220717"/>
            <a:ext cx="8221716" cy="375552"/>
          </a:xfrm>
          <a:prstGeom prst="rect">
            <a:avLst/>
          </a:prstGeom>
          <a:noFill/>
        </p:spPr>
        <p:txBody>
          <a:bodyPr wrap="square">
            <a:spAutoFit/>
          </a:bodyPr>
          <a:lstStyle/>
          <a:p>
            <a:pPr>
              <a:lnSpc>
                <a:spcPct val="107000"/>
              </a:lnSpc>
              <a:spcAft>
                <a:spcPts val="800"/>
              </a:spcAft>
            </a:pPr>
            <a:r>
              <a:rPr lang="en-US" sz="1800" b="1" dirty="0">
                <a:solidFill>
                  <a:srgbClr val="000000"/>
                </a:solidFill>
                <a:effectLst/>
                <a:uFill>
                  <a:solidFill>
                    <a:srgbClr val="000000"/>
                  </a:solidFill>
                </a:uFill>
                <a:latin typeface="Calibri" panose="020F0502020204030204" pitchFamily="34" charset="0"/>
                <a:ea typeface="Calibri" panose="020F0502020204030204" pitchFamily="34" charset="0"/>
              </a:rPr>
              <a:t>Implications for  human security in armed conflicts</a:t>
            </a:r>
            <a:endParaRPr lang="ru-RU" sz="18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B02B67A-EA56-9AA2-B19B-56072ECF65E5}"/>
              </a:ext>
            </a:extLst>
          </p:cNvPr>
          <p:cNvSpPr txBox="1"/>
          <p:nvPr/>
        </p:nvSpPr>
        <p:spPr>
          <a:xfrm>
            <a:off x="930166" y="596269"/>
            <a:ext cx="8221716" cy="374077"/>
          </a:xfrm>
          <a:prstGeom prst="rect">
            <a:avLst/>
          </a:prstGeom>
          <a:noFill/>
        </p:spPr>
        <p:txBody>
          <a:bodyPr wrap="square">
            <a:spAutoFit/>
          </a:bodyPr>
          <a:lstStyle/>
          <a:p>
            <a:pPr indent="450215" algn="ctr">
              <a:lnSpc>
                <a:spcPct val="107000"/>
              </a:lnSpc>
              <a:spcAft>
                <a:spcPts val="800"/>
              </a:spcAft>
            </a:pPr>
            <a:r>
              <a:rPr lang="en-US" sz="1800" b="1" dirty="0">
                <a:solidFill>
                  <a:srgbClr val="000000"/>
                </a:solidFill>
                <a:effectLst/>
                <a:uFill>
                  <a:solidFill>
                    <a:srgbClr val="000000"/>
                  </a:solidFill>
                </a:uFill>
                <a:latin typeface="Times New Roman" panose="02020603050405020304" pitchFamily="18" charset="0"/>
                <a:ea typeface="Calibri" panose="020F0502020204030204" pitchFamily="34" charset="0"/>
              </a:rPr>
              <a:t>international humanitarian law in the context of armed conflict in Ethiopia</a:t>
            </a:r>
            <a:endParaRPr lang="ru-RU" sz="16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1C3BCE2-0C84-9CFF-D372-CF17498FF812}"/>
              </a:ext>
            </a:extLst>
          </p:cNvPr>
          <p:cNvSpPr txBox="1"/>
          <p:nvPr/>
        </p:nvSpPr>
        <p:spPr>
          <a:xfrm>
            <a:off x="1781503" y="1266709"/>
            <a:ext cx="7370379" cy="2862322"/>
          </a:xfrm>
          <a:prstGeom prst="rect">
            <a:avLst/>
          </a:prstGeom>
          <a:noFill/>
        </p:spPr>
        <p:txBody>
          <a:bodyPr wrap="square">
            <a:spAutoFit/>
          </a:bodyPr>
          <a:lstStyle/>
          <a:p>
            <a:r>
              <a:rPr lang="ru-RU" dirty="0"/>
              <a:t>In </a:t>
            </a:r>
            <a:r>
              <a:rPr lang="ru-RU" dirty="0" err="1"/>
              <a:t>a</a:t>
            </a:r>
            <a:r>
              <a:rPr lang="ru-RU" dirty="0"/>
              <a:t> </a:t>
            </a:r>
            <a:r>
              <a:rPr lang="ru-RU" dirty="0" err="1"/>
              <a:t>situation</a:t>
            </a:r>
            <a:r>
              <a:rPr lang="ru-RU" dirty="0"/>
              <a:t> </a:t>
            </a:r>
            <a:r>
              <a:rPr lang="ru-RU" dirty="0" err="1"/>
              <a:t>of</a:t>
            </a:r>
            <a:r>
              <a:rPr lang="ru-RU" dirty="0"/>
              <a:t> </a:t>
            </a:r>
            <a:r>
              <a:rPr lang="ru-RU" dirty="0" err="1"/>
              <a:t>a</a:t>
            </a:r>
            <a:r>
              <a:rPr lang="ru-RU" dirty="0"/>
              <a:t> </a:t>
            </a:r>
            <a:r>
              <a:rPr lang="ru-RU" dirty="0" err="1"/>
              <a:t>humanitarian</a:t>
            </a:r>
            <a:r>
              <a:rPr lang="ru-RU" dirty="0"/>
              <a:t> </a:t>
            </a:r>
            <a:r>
              <a:rPr lang="ru-RU" dirty="0" err="1"/>
              <a:t>crisis</a:t>
            </a:r>
            <a:r>
              <a:rPr lang="ru-RU" dirty="0"/>
              <a:t> </a:t>
            </a:r>
            <a:r>
              <a:rPr lang="ru-RU" dirty="0" err="1"/>
              <a:t>of</a:t>
            </a:r>
            <a:r>
              <a:rPr lang="ru-RU" dirty="0"/>
              <a:t> </a:t>
            </a:r>
            <a:r>
              <a:rPr lang="ru-RU" dirty="0" err="1"/>
              <a:t>this</a:t>
            </a:r>
            <a:r>
              <a:rPr lang="ru-RU" dirty="0"/>
              <a:t> </a:t>
            </a:r>
            <a:r>
              <a:rPr lang="ru-RU" dirty="0" err="1"/>
              <a:t>magnitude</a:t>
            </a:r>
            <a:r>
              <a:rPr lang="ru-RU" dirty="0"/>
              <a:t>, </a:t>
            </a:r>
            <a:r>
              <a:rPr lang="ru-RU" dirty="0" err="1"/>
              <a:t>the</a:t>
            </a:r>
            <a:r>
              <a:rPr lang="ru-RU" dirty="0"/>
              <a:t> </a:t>
            </a:r>
            <a:r>
              <a:rPr lang="ru-RU" dirty="0" err="1"/>
              <a:t>significance</a:t>
            </a:r>
            <a:r>
              <a:rPr lang="ru-RU" dirty="0"/>
              <a:t> </a:t>
            </a:r>
            <a:r>
              <a:rPr lang="ru-RU" dirty="0" err="1"/>
              <a:t>and</a:t>
            </a:r>
            <a:r>
              <a:rPr lang="ru-RU" dirty="0"/>
              <a:t> </a:t>
            </a:r>
            <a:r>
              <a:rPr lang="ru-RU" dirty="0" err="1"/>
              <a:t>features</a:t>
            </a:r>
            <a:r>
              <a:rPr lang="ru-RU" dirty="0"/>
              <a:t> </a:t>
            </a:r>
            <a:r>
              <a:rPr lang="ru-RU" dirty="0" err="1"/>
              <a:t>of</a:t>
            </a:r>
            <a:r>
              <a:rPr lang="ru-RU" dirty="0"/>
              <a:t> IHL </a:t>
            </a:r>
            <a:r>
              <a:rPr lang="ru-RU" dirty="0" err="1"/>
              <a:t>lie</a:t>
            </a:r>
            <a:r>
              <a:rPr lang="ru-RU" dirty="0"/>
              <a:t> </a:t>
            </a:r>
            <a:r>
              <a:rPr lang="ru-RU" dirty="0" err="1"/>
              <a:t>in</a:t>
            </a:r>
            <a:r>
              <a:rPr lang="ru-RU" dirty="0"/>
              <a:t> </a:t>
            </a:r>
            <a:r>
              <a:rPr lang="ru-RU" dirty="0" err="1"/>
              <a:t>the</a:t>
            </a:r>
            <a:r>
              <a:rPr lang="ru-RU" dirty="0"/>
              <a:t> </a:t>
            </a:r>
            <a:r>
              <a:rPr lang="ru-RU" dirty="0" err="1"/>
              <a:t>possibility</a:t>
            </a:r>
            <a:r>
              <a:rPr lang="ru-RU" dirty="0"/>
              <a:t> </a:t>
            </a:r>
            <a:r>
              <a:rPr lang="ru-RU" dirty="0" err="1"/>
              <a:t>of</a:t>
            </a:r>
            <a:r>
              <a:rPr lang="ru-RU" dirty="0"/>
              <a:t> </a:t>
            </a:r>
            <a:r>
              <a:rPr lang="ru-RU" dirty="0" err="1"/>
              <a:t>a</a:t>
            </a:r>
            <a:r>
              <a:rPr lang="ru-RU" dirty="0"/>
              <a:t> </a:t>
            </a:r>
            <a:r>
              <a:rPr lang="ru-RU" dirty="0" err="1"/>
              <a:t>reasonable</a:t>
            </a:r>
            <a:r>
              <a:rPr lang="ru-RU" dirty="0"/>
              <a:t> </a:t>
            </a:r>
            <a:r>
              <a:rPr lang="ru-RU" dirty="0" err="1"/>
              <a:t>legal</a:t>
            </a:r>
            <a:r>
              <a:rPr lang="ru-RU" dirty="0"/>
              <a:t> </a:t>
            </a:r>
            <a:r>
              <a:rPr lang="ru-RU" dirty="0" err="1"/>
              <a:t>qualification</a:t>
            </a:r>
            <a:r>
              <a:rPr lang="ru-RU" dirty="0"/>
              <a:t> </a:t>
            </a:r>
            <a:r>
              <a:rPr lang="ru-RU" dirty="0" err="1"/>
              <a:t>of</a:t>
            </a:r>
            <a:r>
              <a:rPr lang="ru-RU" dirty="0"/>
              <a:t> </a:t>
            </a:r>
            <a:r>
              <a:rPr lang="ru-RU" dirty="0" err="1"/>
              <a:t>an</a:t>
            </a:r>
            <a:r>
              <a:rPr lang="ru-RU" dirty="0"/>
              <a:t> </a:t>
            </a:r>
            <a:r>
              <a:rPr lang="ru-RU" dirty="0" err="1"/>
              <a:t>armed</a:t>
            </a:r>
            <a:r>
              <a:rPr lang="ru-RU" dirty="0"/>
              <a:t> </a:t>
            </a:r>
            <a:r>
              <a:rPr lang="ru-RU" dirty="0" err="1"/>
              <a:t>conflict</a:t>
            </a:r>
            <a:r>
              <a:rPr lang="ru-RU" dirty="0"/>
              <a:t> </a:t>
            </a:r>
            <a:r>
              <a:rPr lang="ru-RU" dirty="0" err="1"/>
              <a:t>and</a:t>
            </a:r>
            <a:r>
              <a:rPr lang="ru-RU" dirty="0"/>
              <a:t> </a:t>
            </a:r>
            <a:r>
              <a:rPr lang="ru-RU" dirty="0" err="1"/>
              <a:t>control</a:t>
            </a:r>
            <a:r>
              <a:rPr lang="ru-RU" dirty="0"/>
              <a:t> </a:t>
            </a:r>
            <a:r>
              <a:rPr lang="ru-RU" dirty="0" err="1"/>
              <a:t>over</a:t>
            </a:r>
            <a:r>
              <a:rPr lang="ru-RU" dirty="0"/>
              <a:t> </a:t>
            </a:r>
            <a:r>
              <a:rPr lang="ru-RU" dirty="0" err="1"/>
              <a:t>the</a:t>
            </a:r>
            <a:r>
              <a:rPr lang="ru-RU" dirty="0"/>
              <a:t> </a:t>
            </a:r>
            <a:r>
              <a:rPr lang="ru-RU" dirty="0" err="1"/>
              <a:t>application</a:t>
            </a:r>
            <a:r>
              <a:rPr lang="ru-RU" dirty="0"/>
              <a:t> </a:t>
            </a:r>
            <a:r>
              <a:rPr lang="ru-RU" dirty="0" err="1"/>
              <a:t>by</a:t>
            </a:r>
            <a:r>
              <a:rPr lang="ru-RU" dirty="0"/>
              <a:t> </a:t>
            </a:r>
            <a:r>
              <a:rPr lang="ru-RU" dirty="0" err="1"/>
              <a:t>the</a:t>
            </a:r>
            <a:r>
              <a:rPr lang="ru-RU" dirty="0"/>
              <a:t> </a:t>
            </a:r>
            <a:r>
              <a:rPr lang="ru-RU" dirty="0" err="1"/>
              <a:t>belligerents</a:t>
            </a:r>
            <a:r>
              <a:rPr lang="ru-RU" dirty="0"/>
              <a:t> </a:t>
            </a:r>
            <a:r>
              <a:rPr lang="ru-RU" dirty="0" err="1"/>
              <a:t>of</a:t>
            </a:r>
            <a:r>
              <a:rPr lang="ru-RU" dirty="0"/>
              <a:t> </a:t>
            </a:r>
            <a:r>
              <a:rPr lang="ru-RU" dirty="0" err="1"/>
              <a:t>the</a:t>
            </a:r>
            <a:r>
              <a:rPr lang="ru-RU" dirty="0"/>
              <a:t> </a:t>
            </a:r>
            <a:r>
              <a:rPr lang="ru-RU" dirty="0" err="1"/>
              <a:t>provisions</a:t>
            </a:r>
            <a:r>
              <a:rPr lang="ru-RU" dirty="0"/>
              <a:t> </a:t>
            </a:r>
            <a:r>
              <a:rPr lang="ru-RU" dirty="0" err="1"/>
              <a:t>of</a:t>
            </a:r>
            <a:r>
              <a:rPr lang="ru-RU" dirty="0"/>
              <a:t> </a:t>
            </a:r>
            <a:r>
              <a:rPr lang="ru-RU" dirty="0" err="1"/>
              <a:t>the</a:t>
            </a:r>
            <a:r>
              <a:rPr lang="ru-RU" dirty="0"/>
              <a:t> </a:t>
            </a:r>
            <a:r>
              <a:rPr lang="ru-RU" b="1" dirty="0" err="1">
                <a:latin typeface="Times New Roman" panose="02020603050405020304" pitchFamily="18" charset="0"/>
                <a:cs typeface="Times New Roman" panose="02020603050405020304" pitchFamily="18" charset="0"/>
              </a:rPr>
              <a:t>Geneva</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Conventions</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protecting</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victims</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war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1949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1949 </a:t>
            </a:r>
            <a:r>
              <a:rPr lang="ru-RU" b="1" dirty="0" err="1">
                <a:latin typeface="Times New Roman" panose="02020603050405020304" pitchFamily="18" charset="0"/>
                <a:cs typeface="Times New Roman" panose="02020603050405020304" pitchFamily="18" charset="0"/>
              </a:rPr>
              <a:t>and</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Additional</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Protocols</a:t>
            </a:r>
            <a:r>
              <a:rPr lang="ru-RU" b="1" dirty="0">
                <a:latin typeface="Times New Roman" panose="02020603050405020304" pitchFamily="18" charset="0"/>
                <a:cs typeface="Times New Roman" panose="02020603050405020304" pitchFamily="18" charset="0"/>
              </a:rPr>
              <a:t> II </a:t>
            </a:r>
            <a:r>
              <a:rPr lang="ru-RU" dirty="0" err="1"/>
              <a:t>of</a:t>
            </a:r>
            <a:r>
              <a:rPr lang="ru-RU" dirty="0"/>
              <a:t> 1977 </a:t>
            </a:r>
          </a:p>
          <a:p>
            <a:endParaRPr lang="ru-RU" dirty="0"/>
          </a:p>
          <a:p>
            <a:r>
              <a:rPr lang="ru-RU" dirty="0"/>
              <a:t>It </a:t>
            </a:r>
            <a:r>
              <a:rPr lang="ru-RU" dirty="0" err="1"/>
              <a:t>also</a:t>
            </a:r>
            <a:r>
              <a:rPr lang="ru-RU" dirty="0"/>
              <a:t> </a:t>
            </a:r>
            <a:r>
              <a:rPr lang="ru-RU" dirty="0" err="1"/>
              <a:t>seems</a:t>
            </a:r>
            <a:r>
              <a:rPr lang="ru-RU" dirty="0"/>
              <a:t> </a:t>
            </a:r>
            <a:r>
              <a:rPr lang="ru-RU" dirty="0" err="1"/>
              <a:t>significant</a:t>
            </a:r>
            <a:r>
              <a:rPr lang="ru-RU" dirty="0"/>
              <a:t> </a:t>
            </a:r>
            <a:r>
              <a:rPr lang="ru-RU" dirty="0" err="1"/>
              <a:t>to</a:t>
            </a:r>
            <a:r>
              <a:rPr lang="ru-RU" dirty="0"/>
              <a:t> </a:t>
            </a:r>
            <a:r>
              <a:rPr lang="ru-RU" dirty="0" err="1"/>
              <a:t>make</a:t>
            </a:r>
            <a:r>
              <a:rPr lang="ru-RU" dirty="0"/>
              <a:t> </a:t>
            </a:r>
            <a:r>
              <a:rPr lang="ru-RU" dirty="0" err="1"/>
              <a:t>more</a:t>
            </a:r>
            <a:r>
              <a:rPr lang="ru-RU" dirty="0"/>
              <a:t> </a:t>
            </a:r>
            <a:r>
              <a:rPr lang="ru-RU" dirty="0" err="1"/>
              <a:t>efficient</a:t>
            </a:r>
            <a:r>
              <a:rPr lang="ru-RU" dirty="0"/>
              <a:t> </a:t>
            </a:r>
            <a:r>
              <a:rPr lang="ru-RU" dirty="0" err="1"/>
              <a:t>use</a:t>
            </a:r>
            <a:r>
              <a:rPr lang="ru-RU" dirty="0"/>
              <a:t> </a:t>
            </a:r>
            <a:r>
              <a:rPr lang="ru-RU" dirty="0" err="1"/>
              <a:t>of</a:t>
            </a:r>
            <a:r>
              <a:rPr lang="ru-RU" dirty="0"/>
              <a:t> </a:t>
            </a:r>
            <a:r>
              <a:rPr lang="ru-RU" dirty="0" err="1"/>
              <a:t>the</a:t>
            </a:r>
            <a:r>
              <a:rPr lang="ru-RU" dirty="0"/>
              <a:t> </a:t>
            </a:r>
            <a:r>
              <a:rPr lang="ru-RU" dirty="0" err="1"/>
              <a:t>content</a:t>
            </a:r>
            <a:r>
              <a:rPr lang="ru-RU" dirty="0"/>
              <a:t> </a:t>
            </a:r>
            <a:r>
              <a:rPr lang="ru-RU" dirty="0" err="1"/>
              <a:t>of</a:t>
            </a:r>
            <a:r>
              <a:rPr lang="ru-RU" dirty="0"/>
              <a:t> </a:t>
            </a:r>
            <a:r>
              <a:rPr lang="ru-RU" dirty="0" err="1"/>
              <a:t>existing</a:t>
            </a:r>
            <a:r>
              <a:rPr lang="ru-RU" dirty="0"/>
              <a:t> </a:t>
            </a:r>
            <a:r>
              <a:rPr lang="ru-RU" b="1" dirty="0" err="1"/>
              <a:t>regional</a:t>
            </a:r>
            <a:r>
              <a:rPr lang="ru-RU" b="1" dirty="0"/>
              <a:t> </a:t>
            </a:r>
            <a:r>
              <a:rPr lang="ru-RU" b="1" dirty="0" err="1"/>
              <a:t>international</a:t>
            </a:r>
            <a:r>
              <a:rPr lang="ru-RU" b="1" dirty="0"/>
              <a:t> </a:t>
            </a:r>
            <a:r>
              <a:rPr lang="ru-RU" b="1" dirty="0" err="1"/>
              <a:t>treaties</a:t>
            </a:r>
            <a:r>
              <a:rPr lang="ru-RU" b="1" dirty="0"/>
              <a:t> </a:t>
            </a:r>
            <a:r>
              <a:rPr lang="ru-RU" dirty="0" err="1"/>
              <a:t>that</a:t>
            </a:r>
            <a:r>
              <a:rPr lang="ru-RU" dirty="0"/>
              <a:t> </a:t>
            </a:r>
            <a:r>
              <a:rPr lang="ru-RU" dirty="0" err="1"/>
              <a:t>are</a:t>
            </a:r>
            <a:r>
              <a:rPr lang="ru-RU" dirty="0"/>
              <a:t> </a:t>
            </a:r>
            <a:r>
              <a:rPr lang="ru-RU" dirty="0" err="1"/>
              <a:t>designed</a:t>
            </a:r>
            <a:r>
              <a:rPr lang="ru-RU" dirty="0"/>
              <a:t> </a:t>
            </a:r>
            <a:r>
              <a:rPr lang="ru-RU" dirty="0" err="1"/>
              <a:t>to</a:t>
            </a:r>
            <a:r>
              <a:rPr lang="ru-RU" dirty="0"/>
              <a:t> </a:t>
            </a:r>
            <a:r>
              <a:rPr lang="ru-RU" dirty="0" err="1"/>
              <a:t>provide</a:t>
            </a:r>
            <a:r>
              <a:rPr lang="ru-RU" dirty="0"/>
              <a:t> </a:t>
            </a:r>
            <a:r>
              <a:rPr lang="ru-RU" dirty="0" err="1"/>
              <a:t>assistance</a:t>
            </a:r>
            <a:r>
              <a:rPr lang="ru-RU" dirty="0"/>
              <a:t> </a:t>
            </a:r>
            <a:r>
              <a:rPr lang="ru-RU" dirty="0" err="1"/>
              <a:t>to</a:t>
            </a:r>
            <a:r>
              <a:rPr lang="ru-RU" dirty="0"/>
              <a:t> </a:t>
            </a:r>
            <a:r>
              <a:rPr lang="ru-RU" dirty="0" err="1"/>
              <a:t>forced</a:t>
            </a:r>
            <a:r>
              <a:rPr lang="ru-RU" dirty="0"/>
              <a:t> </a:t>
            </a:r>
            <a:r>
              <a:rPr lang="ru-RU" dirty="0" err="1"/>
              <a:t>migrants</a:t>
            </a:r>
            <a:r>
              <a:rPr lang="ru-RU" dirty="0"/>
              <a:t>, </a:t>
            </a:r>
            <a:r>
              <a:rPr lang="ru-RU" dirty="0" err="1"/>
              <a:t>and</a:t>
            </a:r>
            <a:r>
              <a:rPr lang="ru-RU" dirty="0"/>
              <a:t> </a:t>
            </a:r>
            <a:r>
              <a:rPr lang="ru-RU" dirty="0" err="1"/>
              <a:t>to</a:t>
            </a:r>
            <a:r>
              <a:rPr lang="ru-RU" dirty="0"/>
              <a:t> </a:t>
            </a:r>
            <a:r>
              <a:rPr lang="ru-RU" b="1" dirty="0" err="1"/>
              <a:t>combine</a:t>
            </a:r>
            <a:r>
              <a:rPr lang="ru-RU" b="1" dirty="0"/>
              <a:t> </a:t>
            </a:r>
            <a:r>
              <a:rPr lang="ru-RU" b="1" dirty="0" err="1"/>
              <a:t>national</a:t>
            </a:r>
            <a:r>
              <a:rPr lang="ru-RU" b="1" dirty="0"/>
              <a:t> </a:t>
            </a:r>
            <a:r>
              <a:rPr lang="ru-RU" b="1" dirty="0" err="1"/>
              <a:t>legal</a:t>
            </a:r>
            <a:r>
              <a:rPr lang="ru-RU" b="1" dirty="0"/>
              <a:t> </a:t>
            </a:r>
            <a:r>
              <a:rPr lang="ru-RU" b="1" dirty="0" err="1"/>
              <a:t>institutions</a:t>
            </a:r>
            <a:r>
              <a:rPr lang="ru-RU" b="1" dirty="0"/>
              <a:t> </a:t>
            </a:r>
            <a:r>
              <a:rPr lang="ru-RU" b="1" dirty="0" err="1"/>
              <a:t>of</a:t>
            </a:r>
            <a:r>
              <a:rPr lang="ru-RU" b="1" dirty="0"/>
              <a:t> </a:t>
            </a:r>
            <a:r>
              <a:rPr lang="ru-RU" b="1" dirty="0" err="1"/>
              <a:t>protection</a:t>
            </a:r>
            <a:r>
              <a:rPr lang="ru-RU" b="1" dirty="0"/>
              <a:t> </a:t>
            </a:r>
            <a:r>
              <a:rPr lang="ru-RU" dirty="0" err="1"/>
              <a:t>and</a:t>
            </a:r>
            <a:r>
              <a:rPr lang="ru-RU" dirty="0"/>
              <a:t> </a:t>
            </a:r>
            <a:r>
              <a:rPr lang="ru-RU" dirty="0" err="1"/>
              <a:t>the</a:t>
            </a:r>
            <a:r>
              <a:rPr lang="ru-RU" dirty="0"/>
              <a:t> </a:t>
            </a:r>
            <a:r>
              <a:rPr lang="ru-RU" dirty="0" err="1"/>
              <a:t>efforts</a:t>
            </a:r>
            <a:r>
              <a:rPr lang="ru-RU" dirty="0"/>
              <a:t> </a:t>
            </a:r>
            <a:r>
              <a:rPr lang="ru-RU" dirty="0" err="1"/>
              <a:t>of</a:t>
            </a:r>
            <a:r>
              <a:rPr lang="ru-RU" dirty="0"/>
              <a:t> </a:t>
            </a:r>
            <a:r>
              <a:rPr lang="ru-RU" dirty="0" err="1"/>
              <a:t>the</a:t>
            </a:r>
            <a:r>
              <a:rPr lang="ru-RU" dirty="0"/>
              <a:t> </a:t>
            </a:r>
            <a:r>
              <a:rPr lang="ru-RU" dirty="0" err="1"/>
              <a:t>interstate</a:t>
            </a:r>
            <a:r>
              <a:rPr lang="ru-RU" dirty="0"/>
              <a:t> </a:t>
            </a:r>
            <a:r>
              <a:rPr lang="ru-RU" dirty="0" err="1"/>
              <a:t>community</a:t>
            </a:r>
            <a:r>
              <a:rPr lang="ru-RU" dirty="0"/>
              <a:t> </a:t>
            </a:r>
            <a:r>
              <a:rPr lang="ru-RU" dirty="0" err="1"/>
              <a:t>in</a:t>
            </a:r>
            <a:r>
              <a:rPr lang="ru-RU" dirty="0"/>
              <a:t> </a:t>
            </a:r>
            <a:r>
              <a:rPr lang="ru-RU" dirty="0" err="1"/>
              <a:t>relation</a:t>
            </a:r>
            <a:r>
              <a:rPr lang="ru-RU" dirty="0"/>
              <a:t> </a:t>
            </a:r>
            <a:r>
              <a:rPr lang="ru-RU" dirty="0" err="1"/>
              <a:t>to</a:t>
            </a:r>
            <a:r>
              <a:rPr lang="ru-RU" dirty="0"/>
              <a:t> </a:t>
            </a:r>
            <a:r>
              <a:rPr lang="ru-RU" dirty="0" err="1"/>
              <a:t>such</a:t>
            </a:r>
            <a:r>
              <a:rPr lang="ru-RU" dirty="0"/>
              <a:t> </a:t>
            </a:r>
            <a:r>
              <a:rPr lang="ru-RU" dirty="0" err="1"/>
              <a:t>persons</a:t>
            </a:r>
            <a:r>
              <a:rPr lang="ru-RU" dirty="0"/>
              <a:t>.</a:t>
            </a:r>
          </a:p>
        </p:txBody>
      </p:sp>
    </p:spTree>
    <p:extLst>
      <p:ext uri="{BB962C8B-B14F-4D97-AF65-F5344CB8AC3E}">
        <p14:creationId xmlns:p14="http://schemas.microsoft.com/office/powerpoint/2010/main" val="313602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D4C23-50AA-483E-3236-9E4BCD6CE095}"/>
              </a:ext>
            </a:extLst>
          </p:cNvPr>
          <p:cNvSpPr txBox="1"/>
          <p:nvPr/>
        </p:nvSpPr>
        <p:spPr>
          <a:xfrm>
            <a:off x="583324" y="425669"/>
            <a:ext cx="8568558" cy="369332"/>
          </a:xfrm>
          <a:prstGeom prst="rect">
            <a:avLst/>
          </a:prstGeom>
          <a:noFill/>
        </p:spPr>
        <p:txBody>
          <a:bodyPr wrap="square">
            <a:spAutoFit/>
          </a:bodyPr>
          <a:lstStyle/>
          <a:p>
            <a:r>
              <a:rPr lang="en-US" b="1" dirty="0">
                <a:effectLst/>
              </a:rPr>
              <a:t>Political</a:t>
            </a:r>
            <a:r>
              <a:rPr lang="en-US" sz="1800" b="1" dirty="0">
                <a:solidFill>
                  <a:srgbClr val="000000"/>
                </a:solidFill>
                <a:effectLst/>
                <a:latin typeface="Calibri" panose="020F0502020204030204" pitchFamily="34" charset="0"/>
                <a:ea typeface="Calibri" panose="020F0502020204030204" pitchFamily="34" charset="0"/>
              </a:rPr>
              <a:t> Implications</a:t>
            </a:r>
            <a:r>
              <a:rPr lang="ru-RU" dirty="0">
                <a:effectLst/>
              </a:rPr>
              <a:t> </a:t>
            </a:r>
            <a:r>
              <a:rPr lang="en-US" sz="1800" b="1" dirty="0">
                <a:solidFill>
                  <a:srgbClr val="000000"/>
                </a:solidFill>
                <a:effectLst/>
                <a:latin typeface="Calibri" panose="020F0502020204030204" pitchFamily="34" charset="0"/>
                <a:ea typeface="Calibri" panose="020F0502020204030204" pitchFamily="34" charset="0"/>
              </a:rPr>
              <a:t>human security in armed conflicts</a:t>
            </a:r>
            <a:endParaRPr lang="ru-RU" dirty="0"/>
          </a:p>
        </p:txBody>
      </p:sp>
      <p:sp>
        <p:nvSpPr>
          <p:cNvPr id="5" name="TextBox 4">
            <a:extLst>
              <a:ext uri="{FF2B5EF4-FFF2-40B4-BE49-F238E27FC236}">
                <a16:creationId xmlns:a16="http://schemas.microsoft.com/office/drawing/2014/main" id="{27A6D13B-AA88-4929-C8FF-49EB574F2AE4}"/>
              </a:ext>
            </a:extLst>
          </p:cNvPr>
          <p:cNvSpPr txBox="1"/>
          <p:nvPr/>
        </p:nvSpPr>
        <p:spPr>
          <a:xfrm>
            <a:off x="1103586" y="795001"/>
            <a:ext cx="8048296" cy="3139321"/>
          </a:xfrm>
          <a:prstGeom prst="rect">
            <a:avLst/>
          </a:prstGeom>
          <a:noFill/>
        </p:spPr>
        <p:txBody>
          <a:bodyPr wrap="square">
            <a:spAutoFit/>
          </a:bodyPr>
          <a:lstStyle/>
          <a:p>
            <a:r>
              <a:rPr lang="ru-RU" dirty="0" err="1"/>
              <a:t>Despite</a:t>
            </a:r>
            <a:r>
              <a:rPr lang="ru-RU" dirty="0"/>
              <a:t> Human </a:t>
            </a:r>
            <a:r>
              <a:rPr lang="ru-RU" dirty="0" err="1"/>
              <a:t>security</a:t>
            </a:r>
            <a:r>
              <a:rPr lang="ru-RU" dirty="0"/>
              <a:t> </a:t>
            </a:r>
            <a:r>
              <a:rPr lang="ru-RU" dirty="0" err="1"/>
              <a:t>is</a:t>
            </a:r>
            <a:r>
              <a:rPr lang="ru-RU" dirty="0"/>
              <a:t> </a:t>
            </a:r>
            <a:r>
              <a:rPr lang="ru-RU" dirty="0" err="1"/>
              <a:t>a</a:t>
            </a:r>
            <a:r>
              <a:rPr lang="ru-RU" dirty="0"/>
              <a:t> </a:t>
            </a:r>
            <a:r>
              <a:rPr lang="ru-RU" dirty="0" err="1"/>
              <a:t>universal</a:t>
            </a:r>
            <a:r>
              <a:rPr lang="ru-RU" dirty="0"/>
              <a:t> </a:t>
            </a:r>
            <a:r>
              <a:rPr lang="ru-RU" dirty="0" err="1"/>
              <a:t>concern</a:t>
            </a:r>
            <a:r>
              <a:rPr lang="ru-RU" dirty="0"/>
              <a:t>; </a:t>
            </a:r>
            <a:r>
              <a:rPr lang="ru-RU" dirty="0" err="1"/>
              <a:t>it</a:t>
            </a:r>
            <a:r>
              <a:rPr lang="ru-RU" dirty="0"/>
              <a:t> </a:t>
            </a:r>
            <a:r>
              <a:rPr lang="ru-RU" dirty="0" err="1"/>
              <a:t>affects</a:t>
            </a:r>
            <a:r>
              <a:rPr lang="ru-RU" dirty="0"/>
              <a:t> </a:t>
            </a:r>
            <a:r>
              <a:rPr lang="ru-RU" dirty="0" err="1"/>
              <a:t>all</a:t>
            </a:r>
            <a:r>
              <a:rPr lang="ru-RU" dirty="0"/>
              <a:t> </a:t>
            </a:r>
            <a:r>
              <a:rPr lang="ru-RU" dirty="0" err="1"/>
              <a:t>people</a:t>
            </a:r>
            <a:r>
              <a:rPr lang="ru-RU" dirty="0"/>
              <a:t> </a:t>
            </a:r>
            <a:r>
              <a:rPr lang="ru-RU" dirty="0" err="1"/>
              <a:t>in</a:t>
            </a:r>
            <a:r>
              <a:rPr lang="ru-RU" dirty="0"/>
              <a:t> </a:t>
            </a:r>
            <a:r>
              <a:rPr lang="ru-RU" dirty="0" err="1"/>
              <a:t>all</a:t>
            </a:r>
            <a:r>
              <a:rPr lang="ru-RU" dirty="0"/>
              <a:t> </a:t>
            </a:r>
            <a:r>
              <a:rPr lang="ru-RU" dirty="0" err="1"/>
              <a:t>areas</a:t>
            </a:r>
            <a:r>
              <a:rPr lang="ru-RU" dirty="0"/>
              <a:t> </a:t>
            </a:r>
            <a:r>
              <a:rPr lang="ru-RU" dirty="0" err="1"/>
              <a:t>of</a:t>
            </a:r>
            <a:r>
              <a:rPr lang="ru-RU" dirty="0"/>
              <a:t> </a:t>
            </a:r>
            <a:r>
              <a:rPr lang="ru-RU" dirty="0" err="1"/>
              <a:t>the</a:t>
            </a:r>
            <a:r>
              <a:rPr lang="ru-RU" dirty="0"/>
              <a:t> </a:t>
            </a:r>
            <a:r>
              <a:rPr lang="ru-RU" dirty="0" err="1"/>
              <a:t>world</a:t>
            </a:r>
            <a:r>
              <a:rPr lang="ru-RU" dirty="0"/>
              <a:t>, </a:t>
            </a:r>
            <a:r>
              <a:rPr lang="ru-RU" b="1" dirty="0" err="1"/>
              <a:t>the</a:t>
            </a:r>
            <a:r>
              <a:rPr lang="en-US" b="1" dirty="0"/>
              <a:t> very </a:t>
            </a:r>
            <a:r>
              <a:rPr lang="ru-RU" b="1" dirty="0"/>
              <a:t> </a:t>
            </a:r>
            <a:r>
              <a:rPr lang="ru-RU" b="1" dirty="0" err="1"/>
              <a:t>idea</a:t>
            </a:r>
            <a:r>
              <a:rPr lang="ru-RU" b="1" dirty="0"/>
              <a:t> </a:t>
            </a:r>
            <a:r>
              <a:rPr lang="ru-RU" b="1" dirty="0" err="1"/>
              <a:t>that</a:t>
            </a:r>
            <a:r>
              <a:rPr lang="ru-RU" b="1" dirty="0"/>
              <a:t> </a:t>
            </a:r>
            <a:r>
              <a:rPr lang="ru-RU" b="1" dirty="0" err="1"/>
              <a:t>among</a:t>
            </a:r>
            <a:r>
              <a:rPr lang="ru-RU" b="1" dirty="0"/>
              <a:t> </a:t>
            </a:r>
            <a:r>
              <a:rPr lang="ru-RU" b="1" dirty="0" err="1"/>
              <a:t>a</a:t>
            </a:r>
            <a:r>
              <a:rPr lang="ru-RU" b="1" dirty="0"/>
              <a:t> </a:t>
            </a:r>
            <a:r>
              <a:rPr lang="ru-RU" b="1" dirty="0" err="1"/>
              <a:t>significant</a:t>
            </a:r>
            <a:r>
              <a:rPr lang="ru-RU" b="1" dirty="0"/>
              <a:t> </a:t>
            </a:r>
            <a:r>
              <a:rPr lang="ru-RU" b="1" dirty="0" err="1"/>
              <a:t>group</a:t>
            </a:r>
            <a:r>
              <a:rPr lang="ru-RU" b="1" dirty="0"/>
              <a:t> </a:t>
            </a:r>
            <a:r>
              <a:rPr lang="ru-RU" b="1" dirty="0" err="1"/>
              <a:t>of</a:t>
            </a:r>
            <a:r>
              <a:rPr lang="ru-RU" b="1" dirty="0"/>
              <a:t> </a:t>
            </a:r>
            <a:r>
              <a:rPr lang="ru-RU" b="1" dirty="0" err="1"/>
              <a:t>states</a:t>
            </a:r>
            <a:r>
              <a:rPr lang="ru-RU" b="1" dirty="0"/>
              <a:t> </a:t>
            </a:r>
            <a:r>
              <a:rPr lang="ru-RU" b="1" dirty="0" err="1"/>
              <a:t>and</a:t>
            </a:r>
            <a:r>
              <a:rPr lang="ru-RU" b="1" dirty="0"/>
              <a:t> </a:t>
            </a:r>
            <a:r>
              <a:rPr lang="ru-RU" b="1" dirty="0" err="1"/>
              <a:t>international</a:t>
            </a:r>
            <a:r>
              <a:rPr lang="ru-RU" b="1" dirty="0"/>
              <a:t> </a:t>
            </a:r>
            <a:r>
              <a:rPr lang="ru-RU" b="1" dirty="0" err="1"/>
              <a:t>organizations</a:t>
            </a:r>
            <a:r>
              <a:rPr lang="ru-RU" b="1" dirty="0"/>
              <a:t> </a:t>
            </a:r>
            <a:r>
              <a:rPr lang="en-US" b="1" dirty="0"/>
              <a:t> exists </a:t>
            </a:r>
            <a:r>
              <a:rPr lang="ru-RU" b="1" dirty="0" err="1"/>
              <a:t>consensus</a:t>
            </a:r>
            <a:r>
              <a:rPr lang="ru-RU" b="1" dirty="0"/>
              <a:t> </a:t>
            </a:r>
            <a:r>
              <a:rPr lang="en-US" b="1" dirty="0"/>
              <a:t> of </a:t>
            </a:r>
            <a:r>
              <a:rPr lang="ru-RU" b="1" dirty="0"/>
              <a:t> </a:t>
            </a:r>
            <a:r>
              <a:rPr lang="ru-RU" b="1" dirty="0" err="1"/>
              <a:t>human</a:t>
            </a:r>
            <a:r>
              <a:rPr lang="ru-RU" b="1" dirty="0"/>
              <a:t> </a:t>
            </a:r>
            <a:r>
              <a:rPr lang="ru-RU" b="1" dirty="0" err="1"/>
              <a:t>security</a:t>
            </a:r>
            <a:r>
              <a:rPr lang="ru-RU" b="1" dirty="0"/>
              <a:t> </a:t>
            </a:r>
            <a:r>
              <a:rPr lang="en-US" b="1" dirty="0"/>
              <a:t>as</a:t>
            </a:r>
            <a:r>
              <a:rPr lang="ru-RU" b="1" dirty="0"/>
              <a:t> </a:t>
            </a:r>
            <a:r>
              <a:rPr lang="ru-RU" b="1" dirty="0" err="1"/>
              <a:t>a</a:t>
            </a:r>
            <a:r>
              <a:rPr lang="ru-RU" b="1" dirty="0"/>
              <a:t> </a:t>
            </a:r>
            <a:r>
              <a:rPr lang="ru-RU" b="1" dirty="0" err="1"/>
              <a:t>global</a:t>
            </a:r>
            <a:r>
              <a:rPr lang="ru-RU" b="1" dirty="0"/>
              <a:t> </a:t>
            </a:r>
            <a:r>
              <a:rPr lang="ru-RU" b="1" dirty="0" err="1"/>
              <a:t>norm</a:t>
            </a:r>
            <a:r>
              <a:rPr lang="en-US" b="1" dirty="0"/>
              <a:t> </a:t>
            </a:r>
            <a:r>
              <a:rPr lang="ru-RU" b="1" dirty="0"/>
              <a:t> </a:t>
            </a:r>
            <a:r>
              <a:rPr lang="ru-RU" b="1" dirty="0" err="1"/>
              <a:t>is</a:t>
            </a:r>
            <a:r>
              <a:rPr lang="ru-RU" b="1" dirty="0"/>
              <a:t> </a:t>
            </a:r>
            <a:r>
              <a:rPr lang="ru-RU" b="1" dirty="0" err="1"/>
              <a:t>a</a:t>
            </a:r>
            <a:r>
              <a:rPr lang="ru-RU" b="1" dirty="0"/>
              <a:t> </a:t>
            </a:r>
            <a:r>
              <a:rPr lang="ru-RU" b="1" dirty="0" err="1"/>
              <a:t>phantom</a:t>
            </a:r>
            <a:r>
              <a:rPr lang="ru-RU" dirty="0"/>
              <a:t>.</a:t>
            </a:r>
          </a:p>
          <a:p>
            <a:r>
              <a:rPr lang="en-US" b="1" dirty="0"/>
              <a:t> It </a:t>
            </a:r>
            <a:r>
              <a:rPr lang="ru-RU" b="1" dirty="0" err="1"/>
              <a:t>does</a:t>
            </a:r>
            <a:r>
              <a:rPr lang="ru-RU" b="1" dirty="0"/>
              <a:t> </a:t>
            </a:r>
            <a:r>
              <a:rPr lang="ru-RU" b="1" dirty="0" err="1"/>
              <a:t>not</a:t>
            </a:r>
            <a:r>
              <a:rPr lang="ru-RU" b="1" dirty="0"/>
              <a:t> </a:t>
            </a:r>
            <a:r>
              <a:rPr lang="ru-RU" b="1" dirty="0" err="1"/>
              <a:t>correspond</a:t>
            </a:r>
            <a:r>
              <a:rPr lang="ru-RU" b="1" dirty="0"/>
              <a:t> </a:t>
            </a:r>
            <a:r>
              <a:rPr lang="ru-RU" b="1" dirty="0" err="1"/>
              <a:t>to</a:t>
            </a:r>
            <a:r>
              <a:rPr lang="ru-RU" b="1" dirty="0"/>
              <a:t> </a:t>
            </a:r>
            <a:r>
              <a:rPr lang="ru-RU" b="1" dirty="0" err="1"/>
              <a:t>reality</a:t>
            </a:r>
            <a:r>
              <a:rPr lang="ru-RU" b="1" dirty="0"/>
              <a:t> </a:t>
            </a:r>
            <a:r>
              <a:rPr lang="en-US" b="1" dirty="0">
                <a:solidFill>
                  <a:srgbClr val="000000"/>
                </a:solidFill>
                <a:uFill>
                  <a:solidFill>
                    <a:srgbClr val="000000"/>
                  </a:solidFill>
                </a:uFill>
                <a:latin typeface="Times New Roman" panose="02020603050405020304" pitchFamily="18" charset="0"/>
                <a:ea typeface="Calibri" panose="020F0502020204030204" pitchFamily="34" charset="0"/>
              </a:rPr>
              <a:t>within global political discussion</a:t>
            </a:r>
            <a:endParaRPr lang="en-US" b="1" dirty="0"/>
          </a:p>
          <a:p>
            <a:endParaRPr lang="en-US" b="1" dirty="0"/>
          </a:p>
          <a:p>
            <a:r>
              <a:rPr lang="ru-RU" b="1" i="1" u="sng" dirty="0"/>
              <a:t>The </a:t>
            </a:r>
            <a:r>
              <a:rPr lang="ru-RU" b="1" i="1" u="sng" dirty="0" err="1"/>
              <a:t>main</a:t>
            </a:r>
            <a:r>
              <a:rPr lang="ru-RU" b="1" i="1" u="sng" dirty="0"/>
              <a:t> </a:t>
            </a:r>
            <a:r>
              <a:rPr lang="ru-RU" b="1" i="1" u="sng" dirty="0" err="1"/>
              <a:t>problem</a:t>
            </a:r>
            <a:r>
              <a:rPr lang="ru-RU" b="1" i="1" u="sng" dirty="0"/>
              <a:t> </a:t>
            </a:r>
            <a:r>
              <a:rPr lang="ru-RU" b="1" i="1" u="sng" dirty="0" err="1"/>
              <a:t>is</a:t>
            </a:r>
            <a:r>
              <a:rPr lang="ru-RU" b="1" i="1" u="sng" dirty="0"/>
              <a:t> </a:t>
            </a:r>
            <a:r>
              <a:rPr lang="ru-RU" b="1" i="1" u="sng" dirty="0" err="1"/>
              <a:t>that</a:t>
            </a:r>
            <a:r>
              <a:rPr lang="ru-RU" b="1" i="1" u="sng" dirty="0"/>
              <a:t> </a:t>
            </a:r>
            <a:r>
              <a:rPr lang="ru-RU" b="1" i="1" u="sng" dirty="0" err="1"/>
              <a:t>today</a:t>
            </a:r>
            <a:r>
              <a:rPr lang="ru-RU" b="1" i="1" u="sng" dirty="0"/>
              <a:t> </a:t>
            </a:r>
            <a:r>
              <a:rPr lang="ru-RU" b="1" i="1" u="sng" dirty="0" err="1"/>
              <a:t>all</a:t>
            </a:r>
            <a:r>
              <a:rPr lang="ru-RU" b="1" i="1" u="sng" dirty="0"/>
              <a:t> </a:t>
            </a:r>
            <a:r>
              <a:rPr lang="ru-RU" b="1" i="1" u="sng" dirty="0" err="1"/>
              <a:t>the</a:t>
            </a:r>
            <a:r>
              <a:rPr lang="ru-RU" b="1" i="1" u="sng" dirty="0"/>
              <a:t> </a:t>
            </a:r>
            <a:r>
              <a:rPr lang="ru-RU" b="1" i="1" u="sng" dirty="0" err="1"/>
              <a:t>warring</a:t>
            </a:r>
            <a:r>
              <a:rPr lang="ru-RU" b="1" i="1" u="sng" dirty="0"/>
              <a:t> </a:t>
            </a:r>
            <a:r>
              <a:rPr lang="ru-RU" b="1" i="1" u="sng" dirty="0" err="1"/>
              <a:t>parties</a:t>
            </a:r>
            <a:r>
              <a:rPr lang="ru-RU" b="1" i="1" u="sng" dirty="0"/>
              <a:t> </a:t>
            </a:r>
            <a:r>
              <a:rPr lang="ru-RU" b="1" i="1" u="sng" dirty="0" err="1"/>
              <a:t>put</a:t>
            </a:r>
            <a:r>
              <a:rPr lang="ru-RU" b="1" i="1" u="sng" dirty="0"/>
              <a:t> </a:t>
            </a:r>
            <a:r>
              <a:rPr lang="ru-RU" b="1" i="1" u="sng" dirty="0" err="1"/>
              <a:t>military</a:t>
            </a:r>
            <a:r>
              <a:rPr lang="ru-RU" b="1" i="1" u="sng" dirty="0"/>
              <a:t> </a:t>
            </a:r>
            <a:r>
              <a:rPr lang="ru-RU" b="1" i="1" u="sng" dirty="0" err="1"/>
              <a:t>and</a:t>
            </a:r>
            <a:r>
              <a:rPr lang="ru-RU" b="1" i="1" u="sng" dirty="0"/>
              <a:t> </a:t>
            </a:r>
            <a:r>
              <a:rPr lang="ru-RU" b="1" i="1" u="sng" dirty="0" err="1"/>
              <a:t>political</a:t>
            </a:r>
            <a:r>
              <a:rPr lang="ru-RU" b="1" i="1" u="sng" dirty="0"/>
              <a:t> </a:t>
            </a:r>
            <a:r>
              <a:rPr lang="ru-RU" b="1" i="1" u="sng" dirty="0" err="1"/>
              <a:t>calculations</a:t>
            </a:r>
            <a:r>
              <a:rPr lang="ru-RU" b="1" i="1" u="sng" dirty="0"/>
              <a:t> </a:t>
            </a:r>
            <a:r>
              <a:rPr lang="ru-RU" b="1" i="1" u="sng" dirty="0" err="1"/>
              <a:t>above</a:t>
            </a:r>
            <a:r>
              <a:rPr lang="ru-RU" b="1" i="1" u="sng" dirty="0"/>
              <a:t> </a:t>
            </a:r>
            <a:r>
              <a:rPr lang="ru-RU" b="1" i="1" u="sng" dirty="0" err="1"/>
              <a:t>humanitarian</a:t>
            </a:r>
            <a:r>
              <a:rPr lang="ru-RU" b="1" i="1" u="sng" dirty="0"/>
              <a:t> </a:t>
            </a:r>
            <a:r>
              <a:rPr lang="ru-RU" b="1" i="1" u="sng" dirty="0" err="1"/>
              <a:t>ones</a:t>
            </a:r>
            <a:r>
              <a:rPr lang="ru-RU" b="1" i="1" u="sng" dirty="0"/>
              <a:t>.</a:t>
            </a:r>
            <a:r>
              <a:rPr lang="de-DE" b="1" i="1" u="sng" dirty="0"/>
              <a:t> </a:t>
            </a:r>
          </a:p>
          <a:p>
            <a:r>
              <a:rPr lang="de-DE" b="1" i="1" u="sng" dirty="0" err="1"/>
              <a:t>Therefore</a:t>
            </a:r>
            <a:r>
              <a:rPr lang="de-DE" b="1" i="1" u="sng" dirty="0"/>
              <a:t>, </a:t>
            </a:r>
            <a:r>
              <a:rPr lang="de-DE" b="1" i="1" u="sng" dirty="0" err="1"/>
              <a:t>this</a:t>
            </a:r>
            <a:r>
              <a:rPr lang="de-DE" b="1" i="1" u="sng" dirty="0"/>
              <a:t> </a:t>
            </a:r>
            <a:r>
              <a:rPr lang="de-DE" b="1" i="1" u="sng" dirty="0" err="1"/>
              <a:t>lays</a:t>
            </a:r>
            <a:r>
              <a:rPr lang="de-DE" b="1" i="1" u="sng" dirty="0"/>
              <a:t> a </a:t>
            </a:r>
            <a:r>
              <a:rPr lang="de-DE" b="1" i="1" u="sng" dirty="0" err="1"/>
              <a:t>mine</a:t>
            </a:r>
            <a:r>
              <a:rPr lang="de-DE" b="1" i="1" u="sng" dirty="0"/>
              <a:t> </a:t>
            </a:r>
            <a:r>
              <a:rPr lang="de-DE" b="1" i="1" u="sng" dirty="0" err="1"/>
              <a:t>of</a:t>
            </a:r>
            <a:r>
              <a:rPr lang="de-DE" b="1" i="1" u="sng" dirty="0"/>
              <a:t> </a:t>
            </a:r>
            <a:r>
              <a:rPr lang="de-DE" b="1" i="1" u="sng" dirty="0" err="1"/>
              <a:t>great</a:t>
            </a:r>
            <a:r>
              <a:rPr lang="de-DE" b="1" i="1" u="sng" dirty="0"/>
              <a:t> power on </a:t>
            </a:r>
            <a:r>
              <a:rPr lang="de-DE" b="1" i="1" u="sng" dirty="0" err="1"/>
              <a:t>the</a:t>
            </a:r>
            <a:r>
              <a:rPr lang="de-DE" b="1" i="1" u="sng" dirty="0"/>
              <a:t> </a:t>
            </a:r>
            <a:r>
              <a:rPr lang="de-DE" b="1" i="1" u="sng" dirty="0" err="1"/>
              <a:t>very</a:t>
            </a:r>
            <a:r>
              <a:rPr lang="de-DE" b="1" i="1" u="sng" dirty="0"/>
              <a:t> </a:t>
            </a:r>
            <a:r>
              <a:rPr lang="de-DE" b="1" i="1" u="sng" dirty="0" err="1"/>
              <a:t>idea</a:t>
            </a:r>
            <a:r>
              <a:rPr lang="ru-RU" b="1" i="1" u="sng" dirty="0"/>
              <a:t> </a:t>
            </a:r>
            <a:r>
              <a:rPr lang="en-US" b="1" i="1" u="sng" dirty="0"/>
              <a:t>of human security!</a:t>
            </a:r>
          </a:p>
          <a:p>
            <a:endParaRPr lang="en-US" b="1" i="1" u="sng" dirty="0"/>
          </a:p>
          <a:p>
            <a:endParaRPr lang="en-US" b="1" i="1" u="sng" dirty="0"/>
          </a:p>
          <a:p>
            <a:r>
              <a:rPr lang="ru-RU" dirty="0"/>
              <a:t> </a:t>
            </a:r>
          </a:p>
        </p:txBody>
      </p:sp>
    </p:spTree>
    <p:extLst>
      <p:ext uri="{BB962C8B-B14F-4D97-AF65-F5344CB8AC3E}">
        <p14:creationId xmlns:p14="http://schemas.microsoft.com/office/powerpoint/2010/main" val="29705607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926</Words>
  <Application>Microsoft Macintosh PowerPoint</Application>
  <PresentationFormat>Широкоэкранный</PresentationFormat>
  <Paragraphs>27</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Human Security Challenges in the Horn of Africa </vt:lpstr>
      <vt:lpstr> Is it possible to say that a human security  norms are really exist and  is  it possible to say that the lives of individuals and communities matter within global political discussion?    And what are the legal and political implications for  human security in armed conflicts?  </vt:lpstr>
      <vt:lpstr>The Federal Democratic Republic of Ethiopia (FDRE) is a country at the epicenter of events. Here we meet with  human security in an armed conflict   In the state of Tigray, the ethnopolitical conflict between local authorities and the federal government, which began almost two years ago, resulted in a humanitarian catastrophe. At the meeting of the UN Security Council on the situation in Ethiopia, which took place on October 6, 2021, UN Secretary-General A.Guterres called it </vt:lpstr>
      <vt:lpstr>1 Ethnic cleansing In February 2021, Amnesty International stated in its report that in November 2020 Eritrean military killed hundreds of unarmed civilians in the town of Aksum, located about 187 km north of Makelle, as a result of indiscriminate shelling, extrajudicial executions and violent acts, which, according to the human rights organization, amounts to a crime against humanity.   The massacre in Axum Amnesty International 2021 // https://www.amnesty.org/download/Documents/AFR2537302021ENGLISH.PDF</vt:lpstr>
      <vt:lpstr>    2 Food security  Michael Dunford, Regional Director for Eastern Africa, World Food Program You have food that is ever so close to people, but it’s not delivered to people who are in desperate need of it. Not because the food is not available. Not because the expertise are lacking. But because of a slow burning tactic from the Ethiopian authorities, federal authorities, to deny these people food»  Abdullahi Boru Halakh Senior Advocate for East Africa, Refugees International  For the Ethiopian government for the last two years, this is a tactic of war. Food is a tactic of war"  Overcoming Barriers to Humanitarian Access in Northern Ethiopia Center for Strategic and International Studie Thursday, September 29, 2022 at 9:00 a.m. ET TRANSCRIPT// https://csis-website-prod.s3.amazonaws.com/s3fs-public/event/ts220930_NoEthiopia_Huamitarian_Access.pdf?X0_x7OZrU1GPWE0kNwpuG71x.zTVCI0Y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 Glaser</dc:creator>
  <cp:lastModifiedBy>Marina Glaser</cp:lastModifiedBy>
  <cp:revision>3</cp:revision>
  <dcterms:created xsi:type="dcterms:W3CDTF">2022-11-27T10:44:17Z</dcterms:created>
  <dcterms:modified xsi:type="dcterms:W3CDTF">2022-12-01T10:41:56Z</dcterms:modified>
</cp:coreProperties>
</file>